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8288000" cy="10287000"/>
  <p:notesSz cx="6858000" cy="9144000"/>
  <p:embeddedFontLst>
    <p:embeddedFont>
      <p:font typeface="Open Sans" charset="1" panose="00000000000000000000"/>
      <p:regular r:id="rId55"/>
    </p:embeddedFont>
    <p:embeddedFont>
      <p:font typeface="Arimo Bold" charset="1" panose="020B0704020202020204"/>
      <p:regular r:id="rId56"/>
    </p:embeddedFont>
    <p:embeddedFont>
      <p:font typeface="Arimo" charset="1" panose="020B0604020202020204"/>
      <p:regular r:id="rId60"/>
    </p:embeddedFont>
    <p:embeddedFont>
      <p:font typeface="Open Sans Bold" charset="1" panose="00000000000000000000"/>
      <p:regular r:id="rId62"/>
    </p:embeddedFont>
    <p:embeddedFont>
      <p:font typeface="Overpass Ultra-Bold" charset="1" panose="00000900000000000000"/>
      <p:regular r:id="rId66"/>
    </p:embeddedFont>
    <p:embeddedFont>
      <p:font typeface="Overpass" charset="1" panose="00000500000000000000"/>
      <p:regular r:id="rId67"/>
    </p:embeddedFont>
    <p:embeddedFont>
      <p:font typeface="Canva Sans Bold" charset="1" panose="020B0803030501040103"/>
      <p:regular r:id="rId77"/>
    </p:embeddedFont>
    <p:embeddedFont>
      <p:font typeface="Arimo Bold Italics" charset="1" panose="020B0704020202090204"/>
      <p:regular r:id="rId9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9.xml" Type="http://schemas.openxmlformats.org/officeDocument/2006/relationships/notesSlide"/><Relationship Id="rId101" Target="notesSlides/notesSlide40.xml" Type="http://schemas.openxmlformats.org/officeDocument/2006/relationships/notesSlide"/><Relationship Id="rId102" Target="notesSlides/notesSlide41.xml" Type="http://schemas.openxmlformats.org/officeDocument/2006/relationships/notesSlide"/><Relationship Id="rId103" Target="notesSlides/notesSlide42.xml" Type="http://schemas.openxmlformats.org/officeDocument/2006/relationships/notesSlide"/><Relationship Id="rId104" Target="notesSlides/notesSlide43.xml" Type="http://schemas.openxmlformats.org/officeDocument/2006/relationships/notesSlide"/><Relationship Id="rId105" Target="notesSlides/notesSlide44.xml" Type="http://schemas.openxmlformats.org/officeDocument/2006/relationships/notesSlide"/><Relationship Id="rId106" Target="notesSlides/notesSlide45.xml" Type="http://schemas.openxmlformats.org/officeDocument/2006/relationships/notesSlide"/><Relationship Id="rId107" Target="notesSlides/notesSlide46.xml" Type="http://schemas.openxmlformats.org/officeDocument/2006/relationships/note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fonts/font55.fntdata" Type="http://schemas.openxmlformats.org/officeDocument/2006/relationships/font"/><Relationship Id="rId56" Target="fonts/font56.fntdata" Type="http://schemas.openxmlformats.org/officeDocument/2006/relationships/font"/><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notesSlides/notesSlide5.xml" Type="http://schemas.openxmlformats.org/officeDocument/2006/relationships/notesSlide"/><Relationship Id="rId62" Target="fonts/font62.fntdata" Type="http://schemas.openxmlformats.org/officeDocument/2006/relationships/font"/><Relationship Id="rId63" Target="notesSlides/notesSlide6.xml" Type="http://schemas.openxmlformats.org/officeDocument/2006/relationships/notesSlide"/><Relationship Id="rId64" Target="notesSlides/notesSlide7.xml" Type="http://schemas.openxmlformats.org/officeDocument/2006/relationships/notesSlide"/><Relationship Id="rId65" Target="notesSlides/notesSlide8.xml" Type="http://schemas.openxmlformats.org/officeDocument/2006/relationships/notesSlide"/><Relationship Id="rId66" Target="fonts/font66.fntdata" Type="http://schemas.openxmlformats.org/officeDocument/2006/relationships/font"/><Relationship Id="rId67" Target="fonts/font67.fntdata" Type="http://schemas.openxmlformats.org/officeDocument/2006/relationships/font"/><Relationship Id="rId68" Target="notesSlides/notesSlide9.xml" Type="http://schemas.openxmlformats.org/officeDocument/2006/relationships/notesSlide"/><Relationship Id="rId69" Target="notesSlides/notesSlide10.xml" Type="http://schemas.openxmlformats.org/officeDocument/2006/relationships/notesSlide"/><Relationship Id="rId7" Target="slides/slide2.xml" Type="http://schemas.openxmlformats.org/officeDocument/2006/relationships/slide"/><Relationship Id="rId70" Target="notesSlides/notesSlide11.xml" Type="http://schemas.openxmlformats.org/officeDocument/2006/relationships/notesSlide"/><Relationship Id="rId71" Target="notesSlides/notesSlide12.xml" Type="http://schemas.openxmlformats.org/officeDocument/2006/relationships/notesSlide"/><Relationship Id="rId72" Target="notesSlides/notesSlide13.xml" Type="http://schemas.openxmlformats.org/officeDocument/2006/relationships/notesSlide"/><Relationship Id="rId73" Target="notesSlides/notesSlide14.xml" Type="http://schemas.openxmlformats.org/officeDocument/2006/relationships/notesSlide"/><Relationship Id="rId74" Target="notesSlides/notesSlide15.xml" Type="http://schemas.openxmlformats.org/officeDocument/2006/relationships/notesSlide"/><Relationship Id="rId75" Target="notesSlides/notesSlide16.xml" Type="http://schemas.openxmlformats.org/officeDocument/2006/relationships/notesSlide"/><Relationship Id="rId76" Target="notesSlides/notesSlide17.xml" Type="http://schemas.openxmlformats.org/officeDocument/2006/relationships/notesSlide"/><Relationship Id="rId77" Target="fonts/font77.fntdata" Type="http://schemas.openxmlformats.org/officeDocument/2006/relationships/font"/><Relationship Id="rId78" Target="notesSlides/notesSlide18.xml" Type="http://schemas.openxmlformats.org/officeDocument/2006/relationships/notesSlide"/><Relationship Id="rId79" Target="notesSlides/notesSlide19.xml" Type="http://schemas.openxmlformats.org/officeDocument/2006/relationships/notesSlide"/><Relationship Id="rId8" Target="slides/slide3.xml" Type="http://schemas.openxmlformats.org/officeDocument/2006/relationships/slide"/><Relationship Id="rId80" Target="notesSlides/notesSlide20.xml" Type="http://schemas.openxmlformats.org/officeDocument/2006/relationships/notesSlide"/><Relationship Id="rId81" Target="notesSlides/notesSlide21.xml" Type="http://schemas.openxmlformats.org/officeDocument/2006/relationships/notesSlide"/><Relationship Id="rId82" Target="notesSlides/notesSlide22.xml" Type="http://schemas.openxmlformats.org/officeDocument/2006/relationships/notesSlide"/><Relationship Id="rId83" Target="notesSlides/notesSlide23.xml" Type="http://schemas.openxmlformats.org/officeDocument/2006/relationships/notesSlide"/><Relationship Id="rId84" Target="notesSlides/notesSlide24.xml" Type="http://schemas.openxmlformats.org/officeDocument/2006/relationships/notesSlide"/><Relationship Id="rId85" Target="notesSlides/notesSlide25.xml" Type="http://schemas.openxmlformats.org/officeDocument/2006/relationships/notesSlide"/><Relationship Id="rId86" Target="notesSlides/notesSlide26.xml" Type="http://schemas.openxmlformats.org/officeDocument/2006/relationships/notesSlide"/><Relationship Id="rId87" Target="notesSlides/notesSlide27.xml" Type="http://schemas.openxmlformats.org/officeDocument/2006/relationships/notesSlide"/><Relationship Id="rId88" Target="notesSlides/notesSlide28.xml" Type="http://schemas.openxmlformats.org/officeDocument/2006/relationships/notesSlide"/><Relationship Id="rId89" Target="notesSlides/notesSlide29.xml" Type="http://schemas.openxmlformats.org/officeDocument/2006/relationships/notesSlide"/><Relationship Id="rId9" Target="slides/slide4.xml" Type="http://schemas.openxmlformats.org/officeDocument/2006/relationships/slide"/><Relationship Id="rId90" Target="notesSlides/notesSlide30.xml" Type="http://schemas.openxmlformats.org/officeDocument/2006/relationships/notesSlide"/><Relationship Id="rId91" Target="notesSlides/notesSlide31.xml" Type="http://schemas.openxmlformats.org/officeDocument/2006/relationships/notesSlide"/><Relationship Id="rId92" Target="notesSlides/notesSlide32.xml" Type="http://schemas.openxmlformats.org/officeDocument/2006/relationships/notesSlide"/><Relationship Id="rId93" Target="notesSlides/notesSlide33.xml" Type="http://schemas.openxmlformats.org/officeDocument/2006/relationships/notesSlide"/><Relationship Id="rId94" Target="notesSlides/notesSlide34.xml" Type="http://schemas.openxmlformats.org/officeDocument/2006/relationships/notesSlide"/><Relationship Id="rId95" Target="notesSlides/notesSlide35.xml" Type="http://schemas.openxmlformats.org/officeDocument/2006/relationships/notesSlide"/><Relationship Id="rId96" Target="notesSlides/notesSlide36.xml" Type="http://schemas.openxmlformats.org/officeDocument/2006/relationships/notesSlide"/><Relationship Id="rId97" Target="notesSlides/notesSlide37.xml" Type="http://schemas.openxmlformats.org/officeDocument/2006/relationships/notesSlide"/><Relationship Id="rId98" Target="notesSlides/notesSlide38.xml" Type="http://schemas.openxmlformats.org/officeDocument/2006/relationships/notesSlide"/><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began by removing any unnecessary columns, such as the ID and blank columns, as they didn’t provide any meaningful information for our analysis.</a:t>
            </a:r>
          </a:p>
          <a:p>
            <a:r>
              <a:rPr lang="en-US"/>
              <a:t/>
            </a:r>
          </a:p>
          <a:p>
            <a:r>
              <a:rPr lang="en-US"/>
              <a:t>-save the APACHE predictions for later use. These predictions will serve as a benchmark for comparison as we evaluate the performance of our models.</a:t>
            </a:r>
          </a:p>
          <a:p>
            <a:r>
              <a:rPr lang="en-US"/>
              <a:t/>
            </a:r>
          </a:p>
          <a:p>
            <a:r>
              <a:rPr lang="en-US"/>
              <a:t>-Regarding missing values, after a detailed analysis, we found that the missing data appeared to be random. To simplify the workflow, we chose to drop these missing values rather than imputing them.</a:t>
            </a:r>
          </a:p>
          <a:p>
            <a:r>
              <a:rPr lang="en-US"/>
              <a:t/>
            </a:r>
          </a:p>
          <a:p>
            <a:r>
              <a:rPr lang="en-US"/>
              <a:t>-We also experimented with imputing the missing values using the K-Nearest Neighbors (KNN) method. Interestingly, this approach did not improve the results compared to dropping the values. Moreover, it required more computational time, so we stuck with the simpler and more efficient approach of dropping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-one of our most important variables GCS - will show later</a:t>
            </a:r>
          </a:p>
          <a:p>
            <a:r>
              <a:rPr lang="en-US"/>
              <a:t>-talk about how we collapsed those variables into one</a:t>
            </a:r>
          </a:p>
          <a:p>
            <a:r>
              <a:rPr lang="en-US"/>
              <a:t>-ICU admits, ethnicity, and some other mimportant categories were collapsed into other</a:t>
            </a:r>
          </a:p>
          <a:p>
            <a:r>
              <a:rPr lang="en-US"/>
              <a:t/>
            </a:r>
          </a:p>
          <a:p>
            <a:r>
              <a:rPr lang="en-US"/>
              <a:t>-standard scale</a:t>
            </a:r>
          </a:p>
          <a:p>
            <a:r>
              <a:rPr lang="en-US"/>
              <a:t>-models where we need to scale we used the scaled data, and for the models of where we didnt need to scale, we did not use that</a:t>
            </a:r>
          </a:p>
          <a:p>
            <a:r>
              <a:rPr lang="en-US"/>
              <a:t/>
            </a:r>
          </a:p>
          <a:p>
            <a:r>
              <a:rPr lang="en-US"/>
              <a:t/>
            </a:r>
          </a:p>
          <a:p>
            <a:r>
              <a:rPr lang="en-US"/>
              <a:t>- Initially, we explored creating feature interactions, such as combining different variables to see if they added predictive power. However, these interactions did not significantly improve our metrics. Additionally, we were cautious about the curse of dimensionality, which can arise when too many features are added, potentially making the model less effective.</a:t>
            </a:r>
          </a:p>
          <a:p>
            <a:r>
              <a:rPr lang="en-US"/>
              <a:t/>
            </a:r>
          </a:p>
          <a:p>
            <a:r>
              <a:rPr lang="en-US"/>
              <a:t>-Next, we simplified the data by collapsing related features. For example, we aggregated the comorbidity features and the Glasgow Coma Scale into a single total score. This made the dataset more streamlined and easier to interpret.</a:t>
            </a:r>
          </a:p>
          <a:p>
            <a:r>
              <a:rPr lang="en-US"/>
              <a:t/>
            </a:r>
          </a:p>
          <a:p>
            <a:r>
              <a:rPr lang="en-US"/>
              <a:t>-For categorical variables, we grouped less frequent categories—those representing less than 10% of the data—into an ‘Other’ category. A practical example of this was combining the SICU category into the broader ‘Other’ label.</a:t>
            </a:r>
          </a:p>
          <a:p>
            <a:r>
              <a:rPr lang="en-US"/>
              <a:t/>
            </a:r>
          </a:p>
          <a:p>
            <a:r>
              <a:rPr lang="en-US"/>
              <a:t>-Finally, to ensure all features contributed equally to the model, especially those sensitive to scale, we applied the StandardScaler. This step normalized the features to have a mean of 0 and a standard deviation of 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 30 variables with blood pressure, </a:t>
            </a:r>
          </a:p>
          <a:p>
            <a:r>
              <a:rPr lang="en-US"/>
              <a:t>-first hour, first day,</a:t>
            </a:r>
          </a:p>
          <a:p>
            <a:r>
              <a:rPr lang="en-US"/>
              <a:t>-min, mean, max of all variables</a:t>
            </a:r>
          </a:p>
          <a:p>
            <a:r>
              <a:rPr lang="en-US"/>
              <a:t>-half of our features were this, and we wanted to lessen these features</a:t>
            </a:r>
          </a:p>
          <a:p>
            <a:r>
              <a:rPr lang="en-US"/>
              <a:t/>
            </a:r>
          </a:p>
          <a:p>
            <a:r>
              <a:rPr lang="en-US"/>
              <a:t>ex: 5 features covered the explained vairance for blood pressure out of 25 features</a:t>
            </a:r>
          </a:p>
          <a:p>
            <a:r>
              <a:rPr lang="en-US"/>
              <a:t/>
            </a:r>
          </a:p>
          <a:p>
            <a:r>
              <a:rPr lang="en-US"/>
              <a:t/>
            </a:r>
          </a:p>
          <a:p>
            <a:r>
              <a:rPr lang="en-US"/>
              <a:t>One of the key challenges we faced was dealing with the large number of physiological variables in our dataset. This high dimensionality not only made the data more complex but also risked overfitting. To address this, we turned to Principal Component Analysis, or PCA.</a:t>
            </a:r>
          </a:p>
          <a:p>
            <a:r>
              <a:rPr lang="en-US"/>
              <a:t/>
            </a:r>
          </a:p>
          <a:p>
            <a:r>
              <a:rPr lang="en-US"/>
              <a:t>We applied PCA to different subgroups of variables—such as blood pressure, heart rate, and others—rather than applying it to the entire dataset at once. This allowed us to capture the most important patterns within each group while keeping the transformations interpretable.</a:t>
            </a:r>
          </a:p>
          <a:p>
            <a:r>
              <a:rPr lang="en-US"/>
              <a:t/>
            </a:r>
          </a:p>
          <a:p>
            <a:r>
              <a:rPr lang="en-US"/>
              <a:t>The Elbow Scree Plot was our guide here. These plots help us identify the number of principal components to retain by finding the 'elbow point,' where adding more components yields diminishing returns in explained variance. For example, as shown in the blood pressure plot, the variance drops sharply after the first two components, suggesting that we can represent most of the information with just a few key components.</a:t>
            </a:r>
          </a:p>
          <a:p>
            <a:r>
              <a:rPr lang="en-US"/>
              <a:t/>
            </a:r>
          </a:p>
          <a:p>
            <a:r>
              <a:rPr lang="en-US"/>
              <a:t>By reducing dimensionality, we not only simplified our model but also retained the most critical information, ensuring that our analysis remained robust and efficient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-ICU stay type for example could be three things, and in order for some models to work we didnt know the difference, so we had to label encode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8.5% of our dataset died, and the rest survived</a:t>
            </a:r>
          </a:p>
          <a:p>
            <a:r>
              <a:rPr lang="en-US"/>
              <a:t/>
            </a:r>
          </a:p>
          <a:p>
            <a:r>
              <a:rPr lang="en-US"/>
              <a:t>Without addressing it, the models could become biased toward predicting the majority class because it minimizes error in the short term. However, this would fail to capture the critical patterns that identify higher-risk patients.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sythentic minority oversampling technique for nominal and continous</a:t>
            </a:r>
          </a:p>
          <a:p>
            <a:r>
              <a:rPr lang="en-US"/>
              <a:t>-after using NC - designed to handle more categorical</a:t>
            </a:r>
          </a:p>
          <a:p>
            <a:r>
              <a:rPr lang="en-US"/>
              <a:t/>
            </a:r>
          </a:p>
          <a:p>
            <a:r>
              <a:rPr lang="en-US"/>
              <a:t/>
            </a:r>
          </a:p>
          <a:p>
            <a:r>
              <a:rPr lang="en-US"/>
              <a:t>-by adjusting the weights it leans more towards guessing death</a:t>
            </a:r>
          </a:p>
          <a:p>
            <a:r>
              <a:rPr lang="en-US"/>
              <a:t>-penalize misclassification in the minority class</a:t>
            </a:r>
          </a:p>
          <a:p>
            <a:r>
              <a:rPr lang="en-US"/>
              <a:t/>
            </a:r>
          </a:p>
          <a:p>
            <a:r>
              <a:rPr lang="en-US"/>
              <a:t/>
            </a:r>
          </a:p>
          <a:p>
            <a:r>
              <a:rPr lang="en-US"/>
              <a:t>-paramters -&gt; class weights that adjusts automatically for you</a:t>
            </a:r>
          </a:p>
          <a:p>
            <a:r>
              <a:rPr lang="en-US"/>
              <a:t/>
            </a:r>
          </a:p>
          <a:p>
            <a:r>
              <a:rPr lang="en-US"/>
              <a:t/>
            </a:r>
          </a:p>
          <a:p>
            <a:r>
              <a:rPr lang="en-US"/>
              <a:t/>
            </a:r>
          </a:p>
          <a:p>
            <a:r>
              <a:rPr lang="en-US"/>
              <a:t>Strategy 1: Do Nothing</a:t>
            </a:r>
          </a:p>
          <a:p>
            <a:r>
              <a:rPr lang="en-US"/>
              <a:t>-simple and preserves the original data distribution, which can be important for understanding real-world scenarios. </a:t>
            </a:r>
          </a:p>
          <a:p>
            <a:r>
              <a:rPr lang="en-US"/>
              <a:t>-significant downside: the model tends to become biased toward the majority class, leading to poor performance on minority class metrics.</a:t>
            </a:r>
          </a:p>
          <a:p>
            <a:r>
              <a:rPr lang="en-US"/>
              <a:t/>
            </a:r>
          </a:p>
          <a:p>
            <a:r>
              <a:rPr lang="en-US"/>
              <a:t>Strategy 2: Use SMOTENC</a:t>
            </a:r>
          </a:p>
          <a:p>
            <a:r>
              <a:rPr lang="en-US"/>
              <a:t>SMOTENC, or Synthetic Minority Oversampling Technique for Nominal and Continuous features, helped us balance the class distribution by synthetically creating new data points for the minority class. This approach improved the model's ability to identify minority class cases. However, it introduced the risk of adding noise, as the synthetic data might not perfectly represent real-world scenarios.</a:t>
            </a:r>
          </a:p>
          <a:p>
            <a:r>
              <a:rPr lang="en-US"/>
              <a:t/>
            </a:r>
          </a:p>
          <a:p>
            <a:r>
              <a:rPr lang="en-US"/>
              <a:t>Strategy 3: Adjust Class Weights</a:t>
            </a:r>
          </a:p>
          <a:p>
            <a:r>
              <a:rPr lang="en-US"/>
              <a:t>In this approach, we modified the model’s loss function to assign higher weights to the minority class. This allows the model to focus more on correctly predicting minority outcomes, without altering the dataset size. While this method is computationally efficient and doesn’t introduce noise, it can sometimes make the results less intuitive and impact the performance on the majority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might need to see high recall in our case because we want the patients who truly need critical care to be identified, even at the cost of increasing false positives, as missing these patients (low recall) could have severe consequences.”</a:t>
            </a:r>
          </a:p>
          <a:p>
            <a:r>
              <a:rPr lang="en-US"/>
              <a:t/>
            </a:r>
          </a:p>
          <a:p>
            <a:r>
              <a:rPr lang="en-US"/>
              <a:t>C is a hyperparameter</a:t>
            </a:r>
          </a:p>
          <a:p>
            <a:r>
              <a:rPr lang="en-US"/>
              <a:t/>
            </a:r>
          </a:p>
          <a:p>
            <a:r>
              <a:rPr lang="en-US"/>
              <a:t>we used L1 Lasso here</a:t>
            </a:r>
          </a:p>
          <a:p>
            <a:r>
              <a:rPr lang="en-US"/>
              <a:t/>
            </a:r>
          </a:p>
          <a:p>
            <a:r>
              <a:rPr lang="en-US"/>
              <a:t>c = inverse of lamba</a:t>
            </a:r>
          </a:p>
          <a:p>
            <a:r>
              <a:rPr lang="en-US"/>
              <a:t/>
            </a:r>
          </a:p>
          <a:p>
            <a:r>
              <a:rPr lang="en-US"/>
              <a:t>it means smaller c is more regularization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healthcare, the cost of a false negative (e.g., not predicting a patient’s need for urgent care) is much higher than the cost of a false positive (e.g., providing extra care unnecessarily).</a:t>
            </a:r>
          </a:p>
          <a:p>
            <a:r>
              <a:rPr lang="en-US"/>
              <a:t/>
            </a:r>
          </a:p>
          <a:p>
            <a:r>
              <a:rPr lang="en-US"/>
              <a:t>We would want more false alarms as it will give us more patients flagged for potential critical care, ensuring that we do not miss any actual positive cases, even if it means allocating additional resources to review and manage these cases.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Yandex created the Catboost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now have our best predictive models, and generally, they yield the following as the primary factors influencing ICU mortality - Age, APACHE score, GCS, BMI.</a:t>
            </a:r>
          </a:p>
          <a:p>
            <a:r>
              <a:rPr lang="en-US"/>
              <a:t/>
            </a:r>
          </a:p>
          <a:p>
            <a:r>
              <a:rPr lang="en-US"/>
              <a:t/>
            </a:r>
          </a:p>
          <a:p>
            <a:r>
              <a:rPr lang="en-US"/>
              <a:t>-Having said that, we wanted to check if these conclusions could also be supported by existing research. For this, we leveraged publically available medical literature on PubMed, whose database contains &gt;37 million citations and abstracts.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11" Target="../media/image82.png" Type="http://schemas.openxmlformats.org/officeDocument/2006/relationships/image"/><Relationship Id="rId12" Target="../media/image83.svg" Type="http://schemas.openxmlformats.org/officeDocument/2006/relationships/image"/><Relationship Id="rId13" Target="../media/image84.png" Type="http://schemas.openxmlformats.org/officeDocument/2006/relationships/image"/><Relationship Id="rId14" Target="../media/image85.svg" Type="http://schemas.openxmlformats.org/officeDocument/2006/relationships/image"/><Relationship Id="rId15" Target="../media/image7.png" Type="http://schemas.openxmlformats.org/officeDocument/2006/relationships/image"/><Relationship Id="rId16" Target="../media/image8.svg" Type="http://schemas.openxmlformats.org/officeDocument/2006/relationships/image"/><Relationship Id="rId2" Target="../notesSlides/notesSlide12.xml" Type="http://schemas.openxmlformats.org/officeDocument/2006/relationships/notesSlide"/><Relationship Id="rId3" Target="../media/image76.png" Type="http://schemas.openxmlformats.org/officeDocument/2006/relationships/image"/><Relationship Id="rId4" Target="../media/image77.svg" Type="http://schemas.openxmlformats.org/officeDocument/2006/relationships/image"/><Relationship Id="rId5" Target="../media/image78.png" Type="http://schemas.openxmlformats.org/officeDocument/2006/relationships/image"/><Relationship Id="rId6" Target="../media/image79.sv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8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86.png" Type="http://schemas.openxmlformats.org/officeDocument/2006/relationships/image"/><Relationship Id="rId6" Target="../media/image87.png" Type="http://schemas.openxmlformats.org/officeDocument/2006/relationships/image"/><Relationship Id="rId7" Target="../media/image8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89.png" Type="http://schemas.openxmlformats.org/officeDocument/2006/relationships/image"/><Relationship Id="rId6" Target="../media/image9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91.png" Type="http://schemas.openxmlformats.org/officeDocument/2006/relationships/image"/><Relationship Id="rId6" Target="../media/image9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svg" Type="http://schemas.openxmlformats.org/officeDocument/2006/relationships/image"/><Relationship Id="rId11" Target="../media/image101.png" Type="http://schemas.openxmlformats.org/officeDocument/2006/relationships/image"/><Relationship Id="rId12" Target="../media/image102.svg" Type="http://schemas.openxmlformats.org/officeDocument/2006/relationships/image"/><Relationship Id="rId2" Target="../notesSlides/notesSlide16.xml" Type="http://schemas.openxmlformats.org/officeDocument/2006/relationships/notesSlide"/><Relationship Id="rId3" Target="../media/image93.png" Type="http://schemas.openxmlformats.org/officeDocument/2006/relationships/image"/><Relationship Id="rId4" Target="../media/image94.sv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 Id="rId7" Target="../media/image97.png" Type="http://schemas.openxmlformats.org/officeDocument/2006/relationships/image"/><Relationship Id="rId8" Target="../media/image98.svg" Type="http://schemas.openxmlformats.org/officeDocument/2006/relationships/image"/><Relationship Id="rId9" Target="../media/image9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70.png" Type="http://schemas.openxmlformats.org/officeDocument/2006/relationships/image"/><Relationship Id="rId4" Target="../media/image71.sv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svg" Type="http://schemas.openxmlformats.org/officeDocument/2006/relationships/image"/><Relationship Id="rId2" Target="../notesSlides/notesSlide18.xml" Type="http://schemas.openxmlformats.org/officeDocument/2006/relationships/notesSlide"/><Relationship Id="rId3" Target="../media/image103.png" Type="http://schemas.openxmlformats.org/officeDocument/2006/relationships/image"/><Relationship Id="rId4" Target="../media/image104.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0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png" Type="http://schemas.openxmlformats.org/officeDocument/2006/relationships/image"/><Relationship Id="rId13" Target="../media/image23.png" Type="http://schemas.openxmlformats.org/officeDocument/2006/relationships/image"/><Relationship Id="rId14" Target="../media/image1.png" Type="http://schemas.openxmlformats.org/officeDocument/2006/relationships/image"/><Relationship Id="rId15" Target="../media/image2.svg" Type="http://schemas.openxmlformats.org/officeDocument/2006/relationships/image"/><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9.png" Type="http://schemas.openxmlformats.org/officeDocument/2006/relationships/image"/><Relationship Id="rId2" Target="../notesSlides/notesSlide22.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2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2.png" Type="http://schemas.openxmlformats.org/officeDocument/2006/relationships/image"/><Relationship Id="rId11" Target="../media/image123.png" Type="http://schemas.openxmlformats.org/officeDocument/2006/relationships/image"/><Relationship Id="rId12" Target="../media/image124.svg" Type="http://schemas.openxmlformats.org/officeDocument/2006/relationships/image"/><Relationship Id="rId2" Target="../notesSlides/notesSlide24.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2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7.png" Type="http://schemas.openxmlformats.org/officeDocument/2006/relationships/image"/><Relationship Id="rId2" Target="../notesSlides/notesSlide26.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23.png" Type="http://schemas.openxmlformats.org/officeDocument/2006/relationships/image"/><Relationship Id="rId12" Target="../media/image124.svg" Type="http://schemas.openxmlformats.org/officeDocument/2006/relationships/image"/><Relationship Id="rId2" Target="../notesSlides/notesSlide27.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1.png" Type="http://schemas.openxmlformats.org/officeDocument/2006/relationships/image"/><Relationship Id="rId11" Target="../media/image123.png" Type="http://schemas.openxmlformats.org/officeDocument/2006/relationships/image"/><Relationship Id="rId12" Target="../media/image124.svg" Type="http://schemas.openxmlformats.org/officeDocument/2006/relationships/image"/><Relationship Id="rId2" Target="../notesSlides/notesSlide28.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3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3.png" Type="http://schemas.openxmlformats.org/officeDocument/2006/relationships/image"/><Relationship Id="rId11" Target="../media/image134.png" Type="http://schemas.openxmlformats.org/officeDocument/2006/relationships/image"/><Relationship Id="rId12" Target="../media/image123.png" Type="http://schemas.openxmlformats.org/officeDocument/2006/relationships/image"/><Relationship Id="rId13" Target="../media/image124.svg" Type="http://schemas.openxmlformats.org/officeDocument/2006/relationships/image"/><Relationship Id="rId2" Target="../notesSlides/notesSlide29.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2" Target="../notesSlides/notesSlide3.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 Id="rId9" Target="../media/image30.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6.png" Type="http://schemas.openxmlformats.org/officeDocument/2006/relationships/image"/><Relationship Id="rId2" Target="../notesSlides/notesSlide30.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8.png" Type="http://schemas.openxmlformats.org/officeDocument/2006/relationships/image"/><Relationship Id="rId2" Target="../notesSlides/notesSlide31.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0.png" Type="http://schemas.openxmlformats.org/officeDocument/2006/relationships/image"/><Relationship Id="rId2" Target="../notesSlides/notesSlide32.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3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9.svg" Type="http://schemas.openxmlformats.org/officeDocument/2006/relationships/image"/><Relationship Id="rId11" Target="../media/image150.png" Type="http://schemas.openxmlformats.org/officeDocument/2006/relationships/image"/><Relationship Id="rId12" Target="../media/image151.svg" Type="http://schemas.openxmlformats.org/officeDocument/2006/relationships/image"/><Relationship Id="rId13" Target="../media/image152.png" Type="http://schemas.openxmlformats.org/officeDocument/2006/relationships/image"/><Relationship Id="rId14" Target="../media/image153.svg" Type="http://schemas.openxmlformats.org/officeDocument/2006/relationships/image"/><Relationship Id="rId2" Target="../notesSlides/notesSlide34.xml" Type="http://schemas.openxmlformats.org/officeDocument/2006/relationships/notesSlide"/><Relationship Id="rId3" Target="../media/image142.png" Type="http://schemas.openxmlformats.org/officeDocument/2006/relationships/image"/><Relationship Id="rId4" Target="../media/image143.svg" Type="http://schemas.openxmlformats.org/officeDocument/2006/relationships/image"/><Relationship Id="rId5" Target="../media/image144.png" Type="http://schemas.openxmlformats.org/officeDocument/2006/relationships/image"/><Relationship Id="rId6" Target="../media/image145.svg" Type="http://schemas.openxmlformats.org/officeDocument/2006/relationships/image"/><Relationship Id="rId7" Target="../media/image146.png" Type="http://schemas.openxmlformats.org/officeDocument/2006/relationships/image"/><Relationship Id="rId8" Target="../media/image147.svg" Type="http://schemas.openxmlformats.org/officeDocument/2006/relationships/image"/><Relationship Id="rId9" Target="../media/image1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5.png" Type="http://schemas.openxmlformats.org/officeDocument/2006/relationships/image"/><Relationship Id="rId2" Target="../notesSlides/notesSlide36.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5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5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8.png" Type="http://schemas.openxmlformats.org/officeDocument/2006/relationships/image"/><Relationship Id="rId11" Target="../media/image159.svg" Type="http://schemas.openxmlformats.org/officeDocument/2006/relationships/image"/><Relationship Id="rId12" Target="../media/image160.png" Type="http://schemas.openxmlformats.org/officeDocument/2006/relationships/image"/><Relationship Id="rId13" Target="../media/image161.svg" Type="http://schemas.openxmlformats.org/officeDocument/2006/relationships/image"/><Relationship Id="rId14" Target="https://pubmed.ncbi.nlm.nih.gov" TargetMode="External" Type="http://schemas.openxmlformats.org/officeDocument/2006/relationships/hyperlink"/><Relationship Id="rId2" Target="../notesSlides/notesSlide38.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5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3.png" Type="http://schemas.openxmlformats.org/officeDocument/2006/relationships/image"/><Relationship Id="rId11" Target="https://www.ncbi.nlm.nih.gov/books/NBK25500/" TargetMode="External" Type="http://schemas.openxmlformats.org/officeDocument/2006/relationships/hyperlink"/><Relationship Id="rId12" Target="https://github.com/allenai/specter" TargetMode="External" Type="http://schemas.openxmlformats.org/officeDocument/2006/relationships/hyperlink"/><Relationship Id="rId2" Target="../notesSlides/notesSlide39.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6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notesSlides/notesSlide4.xml" Type="http://schemas.openxmlformats.org/officeDocument/2006/relationships/notesSlid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5.png" Type="http://schemas.openxmlformats.org/officeDocument/2006/relationships/image"/><Relationship Id="rId11" Target="https://pypi.org/project/rank-bm25/" TargetMode="External" Type="http://schemas.openxmlformats.org/officeDocument/2006/relationships/hyperlink"/><Relationship Id="rId12" Target="https://huggingface.co/facebook/bart-large-cnn" TargetMode="External" Type="http://schemas.openxmlformats.org/officeDocument/2006/relationships/hyperlink"/><Relationship Id="rId13" Target="../media/image166.png" Type="http://schemas.openxmlformats.org/officeDocument/2006/relationships/image"/><Relationship Id="rId14" Target="../media/image167.svg" Type="http://schemas.openxmlformats.org/officeDocument/2006/relationships/image"/><Relationship Id="rId2" Target="../notesSlides/notesSlide40.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6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9.png" Type="http://schemas.openxmlformats.org/officeDocument/2006/relationships/image"/><Relationship Id="rId11" Target="../media/image170.png" Type="http://schemas.openxmlformats.org/officeDocument/2006/relationships/image"/><Relationship Id="rId12" Target="../media/image171.png" Type="http://schemas.openxmlformats.org/officeDocument/2006/relationships/image"/><Relationship Id="rId2" Target="../notesSlides/notesSlide41.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6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3.svg" Type="http://schemas.openxmlformats.org/officeDocument/2006/relationships/image"/><Relationship Id="rId2" Target="../notesSlides/notesSlide42.xml" Type="http://schemas.openxmlformats.org/officeDocument/2006/relationships/notesSlide"/><Relationship Id="rId3" Target="../media/image103.png" Type="http://schemas.openxmlformats.org/officeDocument/2006/relationships/image"/><Relationship Id="rId4" Target="../media/image104.svg" Type="http://schemas.openxmlformats.org/officeDocument/2006/relationships/image"/><Relationship Id="rId5" Target="../media/image107.png" Type="http://schemas.openxmlformats.org/officeDocument/2006/relationships/image"/><Relationship Id="rId6" Target="../media/image108.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72.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1.svg" Type="http://schemas.openxmlformats.org/officeDocument/2006/relationships/image"/><Relationship Id="rId11" Target="../media/image158.png" Type="http://schemas.openxmlformats.org/officeDocument/2006/relationships/image"/><Relationship Id="rId12" Target="../media/image159.svg" Type="http://schemas.openxmlformats.org/officeDocument/2006/relationships/image"/><Relationship Id="rId2" Target="../notesSlides/notesSlide43.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5.svg" Type="http://schemas.openxmlformats.org/officeDocument/2006/relationships/image"/><Relationship Id="rId2" Target="../notesSlides/notesSlide44.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74.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7.svg" Type="http://schemas.openxmlformats.org/officeDocument/2006/relationships/image"/><Relationship Id="rId2" Target="../notesSlides/notesSlide45.xml" Type="http://schemas.openxmlformats.org/officeDocument/2006/relationships/notesSlide"/><Relationship Id="rId3" Target="../media/image111.png" Type="http://schemas.openxmlformats.org/officeDocument/2006/relationships/image"/><Relationship Id="rId4" Target="../media/image112.sv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113.png" Type="http://schemas.openxmlformats.org/officeDocument/2006/relationships/image"/><Relationship Id="rId8" Target="../media/image114.svg" Type="http://schemas.openxmlformats.org/officeDocument/2006/relationships/image"/><Relationship Id="rId9" Target="../media/image17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4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2" Target="../notesSlides/notesSlide6.xml" Type="http://schemas.openxmlformats.org/officeDocument/2006/relationships/notesSlid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png" Type="http://schemas.openxmlformats.org/officeDocument/2006/relationships/image"/><Relationship Id="rId12" Target="../media/image10.svg" Type="http://schemas.openxmlformats.org/officeDocument/2006/relationships/image"/><Relationship Id="rId2" Target="../notesSlides/notesSlide7.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32.png" Type="http://schemas.openxmlformats.org/officeDocument/2006/relationships/image"/><Relationship Id="rId12" Target="../media/image33.svg" Type="http://schemas.openxmlformats.org/officeDocument/2006/relationships/image"/><Relationship Id="rId2" Target="../notesSlides/notesSlide8.xml" Type="http://schemas.openxmlformats.org/officeDocument/2006/relationships/notesSlid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 Id="rId6" Target="../media/image58.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63.png" Type="http://schemas.openxmlformats.org/officeDocument/2006/relationships/image"/><Relationship Id="rId4" Target="../media/image64.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67.pn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74212" y="454288"/>
            <a:ext cx="1904444" cy="639834"/>
          </a:xfrm>
          <a:custGeom>
            <a:avLst/>
            <a:gdLst/>
            <a:ahLst/>
            <a:cxnLst/>
            <a:rect r="r" b="b" t="t" l="l"/>
            <a:pathLst>
              <a:path h="639834" w="1904444">
                <a:moveTo>
                  <a:pt x="0" y="0"/>
                </a:moveTo>
                <a:lnTo>
                  <a:pt x="1904444" y="0"/>
                </a:lnTo>
                <a:lnTo>
                  <a:pt x="1904444" y="639834"/>
                </a:lnTo>
                <a:lnTo>
                  <a:pt x="0" y="639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628874" y="7312691"/>
            <a:ext cx="8604750" cy="990600"/>
          </a:xfrm>
          <a:prstGeom prst="rect">
            <a:avLst/>
          </a:prstGeom>
        </p:spPr>
        <p:txBody>
          <a:bodyPr anchor="t" rtlCol="false" tIns="0" lIns="0" bIns="0" rIns="0">
            <a:spAutoFit/>
          </a:bodyPr>
          <a:lstStyle/>
          <a:p>
            <a:pPr algn="l">
              <a:lnSpc>
                <a:spcPts val="3960"/>
              </a:lnSpc>
            </a:pPr>
            <a:r>
              <a:rPr lang="en-US" sz="3300">
                <a:solidFill>
                  <a:srgbClr val="041834"/>
                </a:solidFill>
                <a:latin typeface="Open Sans"/>
                <a:ea typeface="Open Sans"/>
                <a:cs typeface="Open Sans"/>
                <a:sym typeface="Open Sans"/>
              </a:rPr>
              <a:t>Brinda Asuri, Pranav Garg, Soham Bidyadhar, Grayson Merritt, Tom Starkie</a:t>
            </a:r>
          </a:p>
        </p:txBody>
      </p:sp>
      <p:sp>
        <p:nvSpPr>
          <p:cNvPr name="TextBox 4" id="4"/>
          <p:cNvSpPr txBox="true"/>
          <p:nvPr/>
        </p:nvSpPr>
        <p:spPr>
          <a:xfrm rot="0">
            <a:off x="1426434" y="1995913"/>
            <a:ext cx="8604750" cy="4774302"/>
          </a:xfrm>
          <a:prstGeom prst="rect">
            <a:avLst/>
          </a:prstGeom>
        </p:spPr>
        <p:txBody>
          <a:bodyPr anchor="t" rtlCol="false" tIns="0" lIns="0" bIns="0" rIns="0">
            <a:spAutoFit/>
          </a:bodyPr>
          <a:lstStyle/>
          <a:p>
            <a:pPr algn="l">
              <a:lnSpc>
                <a:spcPts val="12311"/>
              </a:lnSpc>
            </a:pPr>
            <a:r>
              <a:rPr lang="en-US" b="true" sz="11399">
                <a:solidFill>
                  <a:srgbClr val="041834"/>
                </a:solidFill>
                <a:latin typeface="Arimo Bold"/>
                <a:ea typeface="Arimo Bold"/>
                <a:cs typeface="Arimo Bold"/>
                <a:sym typeface="Arimo Bold"/>
              </a:rPr>
              <a:t>Predicting Patient Survival </a:t>
            </a:r>
          </a:p>
        </p:txBody>
      </p:sp>
      <p:grpSp>
        <p:nvGrpSpPr>
          <p:cNvPr name="Group 5" id="5"/>
          <p:cNvGrpSpPr/>
          <p:nvPr/>
        </p:nvGrpSpPr>
        <p:grpSpPr>
          <a:xfrm rot="-2700000">
            <a:off x="9976416" y="-6252136"/>
            <a:ext cx="13383272" cy="13383272"/>
            <a:chOff x="0" y="0"/>
            <a:chExt cx="17844363" cy="17844363"/>
          </a:xfrm>
        </p:grpSpPr>
        <p:sp>
          <p:nvSpPr>
            <p:cNvPr name="Freeform 6" id="6"/>
            <p:cNvSpPr/>
            <p:nvPr/>
          </p:nvSpPr>
          <p:spPr>
            <a:xfrm flipH="false" flipV="false" rot="0">
              <a:off x="0" y="0"/>
              <a:ext cx="17844390" cy="17844390"/>
            </a:xfrm>
            <a:custGeom>
              <a:avLst/>
              <a:gdLst/>
              <a:ahLst/>
              <a:cxnLst/>
              <a:rect r="r" b="b" t="t" l="l"/>
              <a:pathLst>
                <a:path h="17844390" w="17844390">
                  <a:moveTo>
                    <a:pt x="17844388" y="8922131"/>
                  </a:moveTo>
                  <a:cubicBezTo>
                    <a:pt x="17844388" y="13849731"/>
                    <a:pt x="13849730" y="17844390"/>
                    <a:pt x="8922131" y="17844390"/>
                  </a:cubicBezTo>
                  <a:cubicBezTo>
                    <a:pt x="3994531" y="17844390"/>
                    <a:pt x="0" y="13849731"/>
                    <a:pt x="0" y="8922131"/>
                  </a:cubicBezTo>
                  <a:cubicBezTo>
                    <a:pt x="0" y="3994531"/>
                    <a:pt x="3994658" y="0"/>
                    <a:pt x="8922131" y="0"/>
                  </a:cubicBezTo>
                  <a:cubicBezTo>
                    <a:pt x="13849604" y="0"/>
                    <a:pt x="17844390" y="3994658"/>
                    <a:pt x="17844390" y="8922131"/>
                  </a:cubicBezTo>
                  <a:close/>
                </a:path>
              </a:pathLst>
            </a:custGeom>
            <a:solidFill>
              <a:srgbClr val="B6E3F1"/>
            </a:solidFill>
          </p:spPr>
        </p:sp>
      </p:grpSp>
      <p:sp>
        <p:nvSpPr>
          <p:cNvPr name="Freeform 7" id="7"/>
          <p:cNvSpPr/>
          <p:nvPr/>
        </p:nvSpPr>
        <p:spPr>
          <a:xfrm flipH="false" flipV="false" rot="0">
            <a:off x="10827106" y="1117420"/>
            <a:ext cx="7455658" cy="9169588"/>
          </a:xfrm>
          <a:custGeom>
            <a:avLst/>
            <a:gdLst/>
            <a:ahLst/>
            <a:cxnLst/>
            <a:rect r="r" b="b" t="t" l="l"/>
            <a:pathLst>
              <a:path h="9169588" w="7455658">
                <a:moveTo>
                  <a:pt x="0" y="0"/>
                </a:moveTo>
                <a:lnTo>
                  <a:pt x="7455658" y="0"/>
                </a:lnTo>
                <a:lnTo>
                  <a:pt x="7455658" y="9169588"/>
                </a:lnTo>
                <a:lnTo>
                  <a:pt x="0" y="9169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2700000">
            <a:off x="1054650" y="8509530"/>
            <a:ext cx="4457842" cy="4457842"/>
            <a:chOff x="0" y="0"/>
            <a:chExt cx="5943789" cy="5943789"/>
          </a:xfrm>
        </p:grpSpPr>
        <p:sp>
          <p:nvSpPr>
            <p:cNvPr name="Freeform 9" id="9"/>
            <p:cNvSpPr/>
            <p:nvPr/>
          </p:nvSpPr>
          <p:spPr>
            <a:xfrm flipH="false" flipV="false" rot="0">
              <a:off x="0" y="0"/>
              <a:ext cx="5943854" cy="5943854"/>
            </a:xfrm>
            <a:custGeom>
              <a:avLst/>
              <a:gdLst/>
              <a:ahLst/>
              <a:cxnLst/>
              <a:rect r="r" b="b" t="t" l="l"/>
              <a:pathLst>
                <a:path h="5943854" w="5943854">
                  <a:moveTo>
                    <a:pt x="5943854" y="2971927"/>
                  </a:moveTo>
                  <a:cubicBezTo>
                    <a:pt x="5943854" y="4613275"/>
                    <a:pt x="4613275" y="5943854"/>
                    <a:pt x="2971927" y="5943854"/>
                  </a:cubicBezTo>
                  <a:cubicBezTo>
                    <a:pt x="1330579" y="5943854"/>
                    <a:pt x="0" y="4613275"/>
                    <a:pt x="0" y="2971927"/>
                  </a:cubicBezTo>
                  <a:cubicBezTo>
                    <a:pt x="0" y="1330579"/>
                    <a:pt x="1330579" y="0"/>
                    <a:pt x="2971927" y="0"/>
                  </a:cubicBezTo>
                  <a:cubicBezTo>
                    <a:pt x="4613275" y="0"/>
                    <a:pt x="5943854" y="1330579"/>
                    <a:pt x="5943854" y="2971927"/>
                  </a:cubicBezTo>
                  <a:close/>
                </a:path>
              </a:pathLst>
            </a:custGeom>
            <a:solidFill>
              <a:srgbClr val="B6E3F1"/>
            </a:solidFill>
          </p:spPr>
        </p:sp>
      </p:grpSp>
      <p:sp>
        <p:nvSpPr>
          <p:cNvPr name="Freeform 10" id="10"/>
          <p:cNvSpPr/>
          <p:nvPr/>
        </p:nvSpPr>
        <p:spPr>
          <a:xfrm flipH="false" flipV="false" rot="0">
            <a:off x="553076" y="8531872"/>
            <a:ext cx="1075798" cy="1039720"/>
          </a:xfrm>
          <a:custGeom>
            <a:avLst/>
            <a:gdLst/>
            <a:ahLst/>
            <a:cxnLst/>
            <a:rect r="r" b="b" t="t" l="l"/>
            <a:pathLst>
              <a:path h="1039720" w="1075798">
                <a:moveTo>
                  <a:pt x="0" y="0"/>
                </a:moveTo>
                <a:lnTo>
                  <a:pt x="1075798" y="0"/>
                </a:lnTo>
                <a:lnTo>
                  <a:pt x="1075798" y="1039720"/>
                </a:lnTo>
                <a:lnTo>
                  <a:pt x="0" y="1039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189703" y="616974"/>
            <a:ext cx="954297" cy="954297"/>
          </a:xfrm>
          <a:custGeom>
            <a:avLst/>
            <a:gdLst/>
            <a:ahLst/>
            <a:cxnLst/>
            <a:rect r="r" b="b" t="t" l="l"/>
            <a:pathLst>
              <a:path h="954297" w="954297">
                <a:moveTo>
                  <a:pt x="0" y="0"/>
                </a:moveTo>
                <a:lnTo>
                  <a:pt x="954297" y="0"/>
                </a:lnTo>
                <a:lnTo>
                  <a:pt x="954297" y="954296"/>
                </a:lnTo>
                <a:lnTo>
                  <a:pt x="0" y="954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233624" y="8531872"/>
            <a:ext cx="1349012" cy="1349012"/>
          </a:xfrm>
          <a:custGeom>
            <a:avLst/>
            <a:gdLst/>
            <a:ahLst/>
            <a:cxnLst/>
            <a:rect r="r" b="b" t="t" l="l"/>
            <a:pathLst>
              <a:path h="1349012" w="1349012">
                <a:moveTo>
                  <a:pt x="0" y="0"/>
                </a:moveTo>
                <a:lnTo>
                  <a:pt x="1349012" y="0"/>
                </a:lnTo>
                <a:lnTo>
                  <a:pt x="1349012" y="1349012"/>
                </a:lnTo>
                <a:lnTo>
                  <a:pt x="0" y="1349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285144" y="311170"/>
            <a:ext cx="1612501" cy="1612501"/>
          </a:xfrm>
          <a:custGeom>
            <a:avLst/>
            <a:gdLst/>
            <a:ahLst/>
            <a:cxnLst/>
            <a:rect r="r" b="b" t="t" l="l"/>
            <a:pathLst>
              <a:path h="1612501" w="1612501">
                <a:moveTo>
                  <a:pt x="0" y="0"/>
                </a:moveTo>
                <a:lnTo>
                  <a:pt x="1612501" y="0"/>
                </a:lnTo>
                <a:lnTo>
                  <a:pt x="1612501" y="1612500"/>
                </a:lnTo>
                <a:lnTo>
                  <a:pt x="0" y="1612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474212" y="1464222"/>
            <a:ext cx="891931" cy="891931"/>
          </a:xfrm>
          <a:custGeom>
            <a:avLst/>
            <a:gdLst/>
            <a:ahLst/>
            <a:cxnLst/>
            <a:rect r="r" b="b" t="t" l="l"/>
            <a:pathLst>
              <a:path h="891931" w="891931">
                <a:moveTo>
                  <a:pt x="0" y="0"/>
                </a:moveTo>
                <a:lnTo>
                  <a:pt x="891931" y="0"/>
                </a:lnTo>
                <a:lnTo>
                  <a:pt x="891931" y="891931"/>
                </a:lnTo>
                <a:lnTo>
                  <a:pt x="0" y="89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7772749" y="3625603"/>
            <a:ext cx="3492598" cy="3960678"/>
          </a:xfrm>
          <a:custGeom>
            <a:avLst/>
            <a:gdLst/>
            <a:ahLst/>
            <a:cxnLst/>
            <a:rect r="r" b="b" t="t" l="l"/>
            <a:pathLst>
              <a:path h="3960678" w="3492598">
                <a:moveTo>
                  <a:pt x="0" y="0"/>
                </a:moveTo>
                <a:lnTo>
                  <a:pt x="3492598" y="0"/>
                </a:lnTo>
                <a:lnTo>
                  <a:pt x="3492598" y="3960678"/>
                </a:lnTo>
                <a:lnTo>
                  <a:pt x="0" y="39606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3053504"/>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27926" y="2652965"/>
            <a:ext cx="8113613" cy="6170318"/>
          </a:xfrm>
          <a:custGeom>
            <a:avLst/>
            <a:gdLst/>
            <a:ahLst/>
            <a:cxnLst/>
            <a:rect r="r" b="b" t="t" l="l"/>
            <a:pathLst>
              <a:path h="6170318" w="8113613">
                <a:moveTo>
                  <a:pt x="0" y="0"/>
                </a:moveTo>
                <a:lnTo>
                  <a:pt x="8113613" y="0"/>
                </a:lnTo>
                <a:lnTo>
                  <a:pt x="8113613" y="6170318"/>
                </a:lnTo>
                <a:lnTo>
                  <a:pt x="0" y="6170318"/>
                </a:lnTo>
                <a:lnTo>
                  <a:pt x="0" y="0"/>
                </a:lnTo>
                <a:close/>
              </a:path>
            </a:pathLst>
          </a:custGeom>
          <a:blipFill>
            <a:blip r:embed="rId5"/>
            <a:stretch>
              <a:fillRect l="0" t="0" r="0" b="0"/>
            </a:stretch>
          </a:blipFill>
          <a:ln w="66675" cap="rnd">
            <a:solidFill>
              <a:srgbClr val="00648F"/>
            </a:solidFill>
            <a:prstDash val="solid"/>
            <a:round/>
          </a:ln>
        </p:spPr>
      </p:sp>
      <p:sp>
        <p:nvSpPr>
          <p:cNvPr name="Freeform 4" id="4"/>
          <p:cNvSpPr/>
          <p:nvPr/>
        </p:nvSpPr>
        <p:spPr>
          <a:xfrm flipH="false" flipV="false" rot="0">
            <a:off x="8591781" y="2652965"/>
            <a:ext cx="9520304" cy="6170318"/>
          </a:xfrm>
          <a:custGeom>
            <a:avLst/>
            <a:gdLst/>
            <a:ahLst/>
            <a:cxnLst/>
            <a:rect r="r" b="b" t="t" l="l"/>
            <a:pathLst>
              <a:path h="6170318" w="9520304">
                <a:moveTo>
                  <a:pt x="0" y="0"/>
                </a:moveTo>
                <a:lnTo>
                  <a:pt x="9520304" y="0"/>
                </a:lnTo>
                <a:lnTo>
                  <a:pt x="9520304" y="6170318"/>
                </a:lnTo>
                <a:lnTo>
                  <a:pt x="0" y="6170318"/>
                </a:lnTo>
                <a:lnTo>
                  <a:pt x="0" y="0"/>
                </a:lnTo>
                <a:close/>
              </a:path>
            </a:pathLst>
          </a:custGeom>
          <a:blipFill>
            <a:blip r:embed="rId6"/>
            <a:stretch>
              <a:fillRect l="-4" t="0" r="-4" b="0"/>
            </a:stretch>
          </a:blipFill>
          <a:ln w="76200" cap="rnd">
            <a:solidFill>
              <a:srgbClr val="00648F"/>
            </a:solidFill>
            <a:prstDash val="solid"/>
            <a:round/>
          </a:ln>
        </p:spPr>
      </p:sp>
      <p:sp>
        <p:nvSpPr>
          <p:cNvPr name="TextBox 5" id="5"/>
          <p:cNvSpPr txBox="true"/>
          <p:nvPr/>
        </p:nvSpPr>
        <p:spPr>
          <a:xfrm rot="0">
            <a:off x="1531425" y="952900"/>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EDA - Age and Gender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3053504"/>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517087" y="2918720"/>
            <a:ext cx="8507965" cy="5638807"/>
          </a:xfrm>
          <a:custGeom>
            <a:avLst/>
            <a:gdLst/>
            <a:ahLst/>
            <a:cxnLst/>
            <a:rect r="r" b="b" t="t" l="l"/>
            <a:pathLst>
              <a:path h="5638807" w="8507965">
                <a:moveTo>
                  <a:pt x="0" y="0"/>
                </a:moveTo>
                <a:lnTo>
                  <a:pt x="8507965" y="0"/>
                </a:lnTo>
                <a:lnTo>
                  <a:pt x="8507965" y="5638808"/>
                </a:lnTo>
                <a:lnTo>
                  <a:pt x="0" y="5638808"/>
                </a:lnTo>
                <a:lnTo>
                  <a:pt x="0" y="0"/>
                </a:lnTo>
                <a:close/>
              </a:path>
            </a:pathLst>
          </a:custGeom>
          <a:blipFill>
            <a:blip r:embed="rId5"/>
            <a:stretch>
              <a:fillRect l="0" t="0" r="0" b="0"/>
            </a:stretch>
          </a:blipFill>
          <a:ln w="38100" cap="rnd">
            <a:solidFill>
              <a:srgbClr val="16BFBF"/>
            </a:solidFill>
            <a:prstDash val="solid"/>
            <a:round/>
          </a:ln>
        </p:spPr>
      </p:sp>
      <p:sp>
        <p:nvSpPr>
          <p:cNvPr name="Freeform 4" id="4"/>
          <p:cNvSpPr/>
          <p:nvPr/>
        </p:nvSpPr>
        <p:spPr>
          <a:xfrm flipH="false" flipV="false" rot="0">
            <a:off x="164264" y="2885231"/>
            <a:ext cx="9148278" cy="5705787"/>
          </a:xfrm>
          <a:custGeom>
            <a:avLst/>
            <a:gdLst/>
            <a:ahLst/>
            <a:cxnLst/>
            <a:rect r="r" b="b" t="t" l="l"/>
            <a:pathLst>
              <a:path h="5705787" w="9148278">
                <a:moveTo>
                  <a:pt x="0" y="0"/>
                </a:moveTo>
                <a:lnTo>
                  <a:pt x="9148278" y="0"/>
                </a:lnTo>
                <a:lnTo>
                  <a:pt x="9148278" y="5705786"/>
                </a:lnTo>
                <a:lnTo>
                  <a:pt x="0" y="5705786"/>
                </a:lnTo>
                <a:lnTo>
                  <a:pt x="0" y="0"/>
                </a:lnTo>
                <a:close/>
              </a:path>
            </a:pathLst>
          </a:custGeom>
          <a:blipFill>
            <a:blip r:embed="rId6"/>
            <a:stretch>
              <a:fillRect l="0" t="0" r="0" b="0"/>
            </a:stretch>
          </a:blipFill>
          <a:ln w="38100" cap="rnd">
            <a:solidFill>
              <a:srgbClr val="16BFBF"/>
            </a:solidFill>
            <a:prstDash val="solid"/>
            <a:round/>
          </a:ln>
        </p:spPr>
      </p:sp>
      <p:sp>
        <p:nvSpPr>
          <p:cNvPr name="TextBox 5" id="5"/>
          <p:cNvSpPr txBox="true"/>
          <p:nvPr/>
        </p:nvSpPr>
        <p:spPr>
          <a:xfrm rot="0">
            <a:off x="1531425" y="952900"/>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EDA - Categorical Features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TextBox 2" id="2"/>
          <p:cNvSpPr txBox="true"/>
          <p:nvPr/>
        </p:nvSpPr>
        <p:spPr>
          <a:xfrm rot="0">
            <a:off x="1167428" y="1512289"/>
            <a:ext cx="16805066" cy="5314950"/>
          </a:xfrm>
          <a:prstGeom prst="rect">
            <a:avLst/>
          </a:prstGeom>
        </p:spPr>
        <p:txBody>
          <a:bodyPr anchor="t" rtlCol="false" tIns="0" lIns="0" bIns="0" rIns="0">
            <a:spAutoFit/>
          </a:bodyPr>
          <a:lstStyle/>
          <a:p>
            <a:pPr algn="ctr">
              <a:lnSpc>
                <a:spcPts val="25960"/>
              </a:lnSpc>
            </a:pPr>
            <a:r>
              <a:rPr lang="en-US" sz="21633">
                <a:solidFill>
                  <a:srgbClr val="E2583E"/>
                </a:solidFill>
                <a:latin typeface="Arimo"/>
                <a:ea typeface="Arimo"/>
                <a:cs typeface="Arimo"/>
                <a:sym typeface="Arimo"/>
              </a:rPr>
              <a:t>03</a:t>
            </a:r>
          </a:p>
          <a:p>
            <a:pPr algn="ctr">
              <a:lnSpc>
                <a:spcPts val="15283"/>
              </a:lnSpc>
            </a:pPr>
            <a:r>
              <a:rPr lang="en-US" sz="12736">
                <a:solidFill>
                  <a:srgbClr val="E2583E"/>
                </a:solidFill>
                <a:latin typeface="Arimo"/>
                <a:ea typeface="Arimo"/>
                <a:cs typeface="Arimo"/>
                <a:sym typeface="Arimo"/>
              </a:rPr>
              <a:t>Data Pre-Processing</a:t>
            </a:r>
          </a:p>
        </p:txBody>
      </p:sp>
      <p:sp>
        <p:nvSpPr>
          <p:cNvPr name="Freeform 3" id="3"/>
          <p:cNvSpPr/>
          <p:nvPr/>
        </p:nvSpPr>
        <p:spPr>
          <a:xfrm flipH="false" flipV="false" rot="0">
            <a:off x="-254842" y="6827239"/>
            <a:ext cx="5432564" cy="6211272"/>
          </a:xfrm>
          <a:custGeom>
            <a:avLst/>
            <a:gdLst/>
            <a:ahLst/>
            <a:cxnLst/>
            <a:rect r="r" b="b" t="t" l="l"/>
            <a:pathLst>
              <a:path h="6211272" w="5432564">
                <a:moveTo>
                  <a:pt x="0" y="0"/>
                </a:moveTo>
                <a:lnTo>
                  <a:pt x="5432564" y="0"/>
                </a:lnTo>
                <a:lnTo>
                  <a:pt x="5432564" y="6211272"/>
                </a:lnTo>
                <a:lnTo>
                  <a:pt x="0" y="6211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033668" y="7278322"/>
            <a:ext cx="9655732" cy="9190030"/>
          </a:xfrm>
          <a:custGeom>
            <a:avLst/>
            <a:gdLst/>
            <a:ahLst/>
            <a:cxnLst/>
            <a:rect r="r" b="b" t="t" l="l"/>
            <a:pathLst>
              <a:path h="9190030" w="9655732">
                <a:moveTo>
                  <a:pt x="0" y="0"/>
                </a:moveTo>
                <a:lnTo>
                  <a:pt x="9655732" y="0"/>
                </a:lnTo>
                <a:lnTo>
                  <a:pt x="9655732" y="9190030"/>
                </a:lnTo>
                <a:lnTo>
                  <a:pt x="0" y="9190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185786" y="-3816118"/>
            <a:ext cx="1890441" cy="639834"/>
          </a:xfrm>
          <a:custGeom>
            <a:avLst/>
            <a:gdLst/>
            <a:ahLst/>
            <a:cxnLst/>
            <a:rect r="r" b="b" t="t" l="l"/>
            <a:pathLst>
              <a:path h="639834" w="1890441">
                <a:moveTo>
                  <a:pt x="0" y="0"/>
                </a:moveTo>
                <a:lnTo>
                  <a:pt x="1890441" y="0"/>
                </a:lnTo>
                <a:lnTo>
                  <a:pt x="1890441" y="639834"/>
                </a:lnTo>
                <a:lnTo>
                  <a:pt x="0" y="6398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4943206" y="-7416378"/>
            <a:ext cx="9203646" cy="9190030"/>
          </a:xfrm>
          <a:custGeom>
            <a:avLst/>
            <a:gdLst/>
            <a:ahLst/>
            <a:cxnLst/>
            <a:rect r="r" b="b" t="t" l="l"/>
            <a:pathLst>
              <a:path h="9190030" w="9203646">
                <a:moveTo>
                  <a:pt x="0" y="0"/>
                </a:moveTo>
                <a:lnTo>
                  <a:pt x="9203646" y="0"/>
                </a:lnTo>
                <a:lnTo>
                  <a:pt x="9203646" y="9190030"/>
                </a:lnTo>
                <a:lnTo>
                  <a:pt x="0" y="91900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3250" y="117336"/>
            <a:ext cx="3403762" cy="3175020"/>
          </a:xfrm>
          <a:custGeom>
            <a:avLst/>
            <a:gdLst/>
            <a:ahLst/>
            <a:cxnLst/>
            <a:rect r="r" b="b" t="t" l="l"/>
            <a:pathLst>
              <a:path h="3175020" w="3403762">
                <a:moveTo>
                  <a:pt x="0" y="0"/>
                </a:moveTo>
                <a:lnTo>
                  <a:pt x="3403762" y="0"/>
                </a:lnTo>
                <a:lnTo>
                  <a:pt x="3403762" y="3175020"/>
                </a:lnTo>
                <a:lnTo>
                  <a:pt x="0" y="31750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10800000">
            <a:off x="16797748" y="2283050"/>
            <a:ext cx="1009304" cy="1009304"/>
            <a:chOff x="0" y="0"/>
            <a:chExt cx="1345739" cy="1345739"/>
          </a:xfrm>
        </p:grpSpPr>
        <p:sp>
          <p:nvSpPr>
            <p:cNvPr name="Freeform 9" id="9"/>
            <p:cNvSpPr/>
            <p:nvPr/>
          </p:nvSpPr>
          <p:spPr>
            <a:xfrm flipH="false" flipV="false" rot="0">
              <a:off x="0" y="0"/>
              <a:ext cx="1345692" cy="1345692"/>
            </a:xfrm>
            <a:custGeom>
              <a:avLst/>
              <a:gdLst/>
              <a:ahLst/>
              <a:cxnLst/>
              <a:rect r="r" b="b" t="t" l="l"/>
              <a:pathLst>
                <a:path h="1345692" w="1345692">
                  <a:moveTo>
                    <a:pt x="0" y="454787"/>
                  </a:moveTo>
                  <a:lnTo>
                    <a:pt x="454787" y="454787"/>
                  </a:lnTo>
                  <a:lnTo>
                    <a:pt x="454787" y="0"/>
                  </a:lnTo>
                  <a:lnTo>
                    <a:pt x="890905" y="0"/>
                  </a:lnTo>
                  <a:lnTo>
                    <a:pt x="890905" y="454787"/>
                  </a:lnTo>
                  <a:lnTo>
                    <a:pt x="1345692" y="454787"/>
                  </a:lnTo>
                  <a:lnTo>
                    <a:pt x="1345692" y="890905"/>
                  </a:lnTo>
                  <a:lnTo>
                    <a:pt x="890905" y="890905"/>
                  </a:lnTo>
                  <a:lnTo>
                    <a:pt x="890905" y="1345692"/>
                  </a:lnTo>
                  <a:lnTo>
                    <a:pt x="454787" y="1345692"/>
                  </a:lnTo>
                  <a:lnTo>
                    <a:pt x="454787" y="890905"/>
                  </a:lnTo>
                  <a:lnTo>
                    <a:pt x="0" y="890905"/>
                  </a:lnTo>
                  <a:close/>
                </a:path>
              </a:pathLst>
            </a:custGeom>
            <a:solidFill>
              <a:srgbClr val="6BC1D1"/>
            </a:solidFill>
          </p:spPr>
        </p:sp>
      </p:grpSp>
      <p:grpSp>
        <p:nvGrpSpPr>
          <p:cNvPr name="Group 10" id="10"/>
          <p:cNvGrpSpPr/>
          <p:nvPr/>
        </p:nvGrpSpPr>
        <p:grpSpPr>
          <a:xfrm rot="-10800000">
            <a:off x="16140300" y="1398878"/>
            <a:ext cx="398272" cy="398272"/>
            <a:chOff x="0" y="0"/>
            <a:chExt cx="531029" cy="531029"/>
          </a:xfrm>
        </p:grpSpPr>
        <p:sp>
          <p:nvSpPr>
            <p:cNvPr name="Freeform 11" id="11"/>
            <p:cNvSpPr/>
            <p:nvPr/>
          </p:nvSpPr>
          <p:spPr>
            <a:xfrm flipH="false" flipV="false" rot="0">
              <a:off x="0" y="0"/>
              <a:ext cx="530987" cy="530987"/>
            </a:xfrm>
            <a:custGeom>
              <a:avLst/>
              <a:gdLst/>
              <a:ahLst/>
              <a:cxnLst/>
              <a:rect r="r" b="b" t="t" l="l"/>
              <a:pathLst>
                <a:path h="530987" w="530987">
                  <a:moveTo>
                    <a:pt x="0" y="179451"/>
                  </a:moveTo>
                  <a:lnTo>
                    <a:pt x="179451" y="179451"/>
                  </a:lnTo>
                  <a:lnTo>
                    <a:pt x="179451" y="0"/>
                  </a:lnTo>
                  <a:lnTo>
                    <a:pt x="351536" y="0"/>
                  </a:lnTo>
                  <a:lnTo>
                    <a:pt x="351536" y="179451"/>
                  </a:lnTo>
                  <a:lnTo>
                    <a:pt x="530987" y="179451"/>
                  </a:lnTo>
                  <a:lnTo>
                    <a:pt x="530987" y="351536"/>
                  </a:lnTo>
                  <a:lnTo>
                    <a:pt x="351536" y="351536"/>
                  </a:lnTo>
                  <a:lnTo>
                    <a:pt x="351536" y="530987"/>
                  </a:lnTo>
                  <a:lnTo>
                    <a:pt x="179451" y="530987"/>
                  </a:lnTo>
                  <a:lnTo>
                    <a:pt x="179451" y="351536"/>
                  </a:lnTo>
                  <a:lnTo>
                    <a:pt x="0" y="351536"/>
                  </a:lnTo>
                  <a:close/>
                </a:path>
              </a:pathLst>
            </a:custGeom>
            <a:solidFill>
              <a:srgbClr val="B6E3F1"/>
            </a:solidFill>
          </p:spPr>
        </p:sp>
      </p:grpSp>
      <p:grpSp>
        <p:nvGrpSpPr>
          <p:cNvPr name="Group 12" id="12"/>
          <p:cNvGrpSpPr/>
          <p:nvPr/>
        </p:nvGrpSpPr>
        <p:grpSpPr>
          <a:xfrm rot="-10800000">
            <a:off x="17194194" y="440236"/>
            <a:ext cx="639572" cy="639572"/>
            <a:chOff x="0" y="0"/>
            <a:chExt cx="852763" cy="852763"/>
          </a:xfrm>
        </p:grpSpPr>
        <p:sp>
          <p:nvSpPr>
            <p:cNvPr name="Freeform 13" id="13"/>
            <p:cNvSpPr/>
            <p:nvPr/>
          </p:nvSpPr>
          <p:spPr>
            <a:xfrm flipH="false" flipV="false" rot="0">
              <a:off x="0" y="0"/>
              <a:ext cx="852805" cy="852805"/>
            </a:xfrm>
            <a:custGeom>
              <a:avLst/>
              <a:gdLst/>
              <a:ahLst/>
              <a:cxnLst/>
              <a:rect r="r" b="b" t="t" l="l"/>
              <a:pathLst>
                <a:path h="852805" w="852805">
                  <a:moveTo>
                    <a:pt x="0" y="288163"/>
                  </a:moveTo>
                  <a:lnTo>
                    <a:pt x="288163" y="288163"/>
                  </a:lnTo>
                  <a:lnTo>
                    <a:pt x="288163" y="0"/>
                  </a:lnTo>
                  <a:lnTo>
                    <a:pt x="564515" y="0"/>
                  </a:lnTo>
                  <a:lnTo>
                    <a:pt x="564515" y="288163"/>
                  </a:lnTo>
                  <a:lnTo>
                    <a:pt x="852805" y="288163"/>
                  </a:lnTo>
                  <a:lnTo>
                    <a:pt x="852805" y="564515"/>
                  </a:lnTo>
                  <a:lnTo>
                    <a:pt x="564515" y="564515"/>
                  </a:lnTo>
                  <a:lnTo>
                    <a:pt x="564515" y="852805"/>
                  </a:lnTo>
                  <a:lnTo>
                    <a:pt x="288163" y="852805"/>
                  </a:lnTo>
                  <a:lnTo>
                    <a:pt x="288163" y="564515"/>
                  </a:lnTo>
                  <a:lnTo>
                    <a:pt x="0" y="564515"/>
                  </a:lnTo>
                  <a:close/>
                </a:path>
              </a:pathLst>
            </a:custGeom>
            <a:solidFill>
              <a:srgbClr val="B6E3F1"/>
            </a:solidFill>
          </p:spPr>
        </p:sp>
      </p:grpSp>
      <p:sp>
        <p:nvSpPr>
          <p:cNvPr name="Freeform 14" id="14"/>
          <p:cNvSpPr/>
          <p:nvPr/>
        </p:nvSpPr>
        <p:spPr>
          <a:xfrm flipH="false" flipV="false" rot="1060801">
            <a:off x="13907322" y="492836"/>
            <a:ext cx="3606658" cy="3580428"/>
          </a:xfrm>
          <a:custGeom>
            <a:avLst/>
            <a:gdLst/>
            <a:ahLst/>
            <a:cxnLst/>
            <a:rect r="r" b="b" t="t" l="l"/>
            <a:pathLst>
              <a:path h="3580428" w="3606658">
                <a:moveTo>
                  <a:pt x="0" y="0"/>
                </a:moveTo>
                <a:lnTo>
                  <a:pt x="3606658" y="0"/>
                </a:lnTo>
                <a:lnTo>
                  <a:pt x="3606658" y="3580428"/>
                </a:lnTo>
                <a:lnTo>
                  <a:pt x="0" y="35804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3183534" y="2283050"/>
            <a:ext cx="1759672" cy="1759672"/>
          </a:xfrm>
          <a:custGeom>
            <a:avLst/>
            <a:gdLst/>
            <a:ahLst/>
            <a:cxnLst/>
            <a:rect r="r" b="b" t="t" l="l"/>
            <a:pathLst>
              <a:path h="1759672" w="1759672">
                <a:moveTo>
                  <a:pt x="0" y="0"/>
                </a:moveTo>
                <a:lnTo>
                  <a:pt x="1759672" y="0"/>
                </a:lnTo>
                <a:lnTo>
                  <a:pt x="1759672" y="1759672"/>
                </a:lnTo>
                <a:lnTo>
                  <a:pt x="0" y="175967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3053504"/>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5477766" y="341644"/>
            <a:ext cx="2332067" cy="2332067"/>
          </a:xfrm>
          <a:custGeom>
            <a:avLst/>
            <a:gdLst/>
            <a:ahLst/>
            <a:cxnLst/>
            <a:rect r="r" b="b" t="t" l="l"/>
            <a:pathLst>
              <a:path h="2332067" w="2332067">
                <a:moveTo>
                  <a:pt x="0" y="0"/>
                </a:moveTo>
                <a:lnTo>
                  <a:pt x="2332066" y="0"/>
                </a:lnTo>
                <a:lnTo>
                  <a:pt x="2332066" y="2332067"/>
                </a:lnTo>
                <a:lnTo>
                  <a:pt x="0" y="2332067"/>
                </a:lnTo>
                <a:lnTo>
                  <a:pt x="0" y="0"/>
                </a:lnTo>
                <a:close/>
              </a:path>
            </a:pathLst>
          </a:custGeom>
          <a:blipFill>
            <a:blip r:embed="rId5"/>
            <a:stretch>
              <a:fillRect l="0" t="0" r="0" b="0"/>
            </a:stretch>
          </a:blipFill>
        </p:spPr>
      </p:sp>
      <p:sp>
        <p:nvSpPr>
          <p:cNvPr name="TextBox 4" id="4"/>
          <p:cNvSpPr txBox="true"/>
          <p:nvPr/>
        </p:nvSpPr>
        <p:spPr>
          <a:xfrm rot="0">
            <a:off x="1531425" y="768103"/>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Data Cleaning</a:t>
            </a:r>
          </a:p>
        </p:txBody>
      </p:sp>
      <p:sp>
        <p:nvSpPr>
          <p:cNvPr name="TextBox 5" id="5"/>
          <p:cNvSpPr txBox="true"/>
          <p:nvPr/>
        </p:nvSpPr>
        <p:spPr>
          <a:xfrm rot="0">
            <a:off x="124640" y="1736289"/>
            <a:ext cx="15749172" cy="7346008"/>
          </a:xfrm>
          <a:prstGeom prst="rect">
            <a:avLst/>
          </a:prstGeom>
        </p:spPr>
        <p:txBody>
          <a:bodyPr anchor="t" rtlCol="false" tIns="0" lIns="0" bIns="0" rIns="0">
            <a:spAutoFit/>
          </a:bodyPr>
          <a:lstStyle/>
          <a:p>
            <a:pPr algn="l" marL="1039526" indent="-519763" lvl="1">
              <a:lnSpc>
                <a:spcPts val="7992"/>
              </a:lnSpc>
              <a:buFont typeface="Arial"/>
              <a:buChar char="•"/>
            </a:pPr>
            <a:r>
              <a:rPr lang="en-US" b="true" sz="4814">
                <a:solidFill>
                  <a:srgbClr val="0E2A47"/>
                </a:solidFill>
                <a:latin typeface="Overpass Ultra-Bold"/>
                <a:ea typeface="Overpass Ultra-Bold"/>
                <a:cs typeface="Overpass Ultra-Bold"/>
                <a:sym typeface="Overpass Ultra-Bold"/>
              </a:rPr>
              <a:t>Dropped</a:t>
            </a:r>
            <a:r>
              <a:rPr lang="en-US" sz="4814">
                <a:solidFill>
                  <a:srgbClr val="0E2A47"/>
                </a:solidFill>
                <a:latin typeface="Overpass"/>
                <a:ea typeface="Overpass"/>
                <a:cs typeface="Overpass"/>
                <a:sym typeface="Overpass"/>
              </a:rPr>
              <a:t> ID and blank columns </a:t>
            </a:r>
          </a:p>
          <a:p>
            <a:pPr algn="l" marL="1039526" indent="-519763" lvl="1">
              <a:lnSpc>
                <a:spcPts val="7992"/>
              </a:lnSpc>
              <a:buFont typeface="Arial"/>
              <a:buChar char="•"/>
            </a:pPr>
            <a:r>
              <a:rPr lang="en-US" b="true" sz="4814">
                <a:solidFill>
                  <a:srgbClr val="0E2A47"/>
                </a:solidFill>
                <a:latin typeface="Overpass Ultra-Bold"/>
                <a:ea typeface="Overpass Ultra-Bold"/>
                <a:cs typeface="Overpass Ultra-Bold"/>
                <a:sym typeface="Overpass Ultra-Bold"/>
              </a:rPr>
              <a:t>Save APACHE predictions</a:t>
            </a:r>
            <a:r>
              <a:rPr lang="en-US" sz="4814">
                <a:solidFill>
                  <a:srgbClr val="0E2A47"/>
                </a:solidFill>
                <a:latin typeface="Overpass"/>
                <a:ea typeface="Overpass"/>
                <a:cs typeface="Overpass"/>
                <a:sym typeface="Overpass"/>
              </a:rPr>
              <a:t> for comparison later </a:t>
            </a:r>
          </a:p>
          <a:p>
            <a:pPr algn="l" marL="1039526" indent="-519763" lvl="1">
              <a:lnSpc>
                <a:spcPts val="7992"/>
              </a:lnSpc>
              <a:buFont typeface="Arial"/>
              <a:buChar char="•"/>
            </a:pPr>
            <a:r>
              <a:rPr lang="en-US" b="true" sz="4814">
                <a:solidFill>
                  <a:srgbClr val="0E2A47"/>
                </a:solidFill>
                <a:latin typeface="Overpass Ultra-Bold"/>
                <a:ea typeface="Overpass Ultra-Bold"/>
                <a:cs typeface="Overpass Ultra-Bold"/>
                <a:sym typeface="Overpass Ultra-Bold"/>
              </a:rPr>
              <a:t>Missing values were random</a:t>
            </a:r>
            <a:r>
              <a:rPr lang="en-US" sz="4814">
                <a:solidFill>
                  <a:srgbClr val="0E2A47"/>
                </a:solidFill>
                <a:latin typeface="Overpass"/>
                <a:ea typeface="Overpass"/>
                <a:cs typeface="Overpass"/>
                <a:sym typeface="Overpass"/>
              </a:rPr>
              <a:t> - dropped them to keep things simpler </a:t>
            </a:r>
          </a:p>
          <a:p>
            <a:pPr algn="l" marL="1039526" indent="-519763" lvl="1">
              <a:lnSpc>
                <a:spcPts val="7992"/>
              </a:lnSpc>
              <a:buFont typeface="Arial"/>
              <a:buChar char="•"/>
            </a:pPr>
            <a:r>
              <a:rPr lang="en-US" b="true" sz="4814">
                <a:solidFill>
                  <a:srgbClr val="0E2A47"/>
                </a:solidFill>
                <a:latin typeface="Overpass Ultra-Bold"/>
                <a:ea typeface="Overpass Ultra-Bold"/>
                <a:cs typeface="Overpass Ultra-Bold"/>
                <a:sym typeface="Overpass Ultra-Bold"/>
              </a:rPr>
              <a:t>Experimented with imputation</a:t>
            </a:r>
            <a:r>
              <a:rPr lang="en-US" sz="4814">
                <a:solidFill>
                  <a:srgbClr val="0E2A47"/>
                </a:solidFill>
                <a:latin typeface="Overpass"/>
                <a:ea typeface="Overpass"/>
                <a:cs typeface="Overpass"/>
                <a:sym typeface="Overpass"/>
              </a:rPr>
              <a:t> using KNN - more time, same results</a:t>
            </a:r>
          </a:p>
          <a:p>
            <a:pPr algn="l">
              <a:lnSpc>
                <a:spcPts val="4413"/>
              </a:lnSpc>
            </a:pPr>
          </a:p>
          <a:p>
            <a:pPr algn="l">
              <a:lnSpc>
                <a:spcPts val="4413"/>
              </a:lnSpc>
            </a:pPr>
          </a:p>
        </p:txBody>
      </p:sp>
      <p:sp>
        <p:nvSpPr>
          <p:cNvPr name="Freeform 6" id="6"/>
          <p:cNvSpPr/>
          <p:nvPr/>
        </p:nvSpPr>
        <p:spPr>
          <a:xfrm flipH="false" flipV="false" rot="0">
            <a:off x="14377038" y="4817335"/>
            <a:ext cx="4284310" cy="5685086"/>
          </a:xfrm>
          <a:custGeom>
            <a:avLst/>
            <a:gdLst/>
            <a:ahLst/>
            <a:cxnLst/>
            <a:rect r="r" b="b" t="t" l="l"/>
            <a:pathLst>
              <a:path h="5685086" w="4284310">
                <a:moveTo>
                  <a:pt x="0" y="0"/>
                </a:moveTo>
                <a:lnTo>
                  <a:pt x="4284310" y="0"/>
                </a:lnTo>
                <a:lnTo>
                  <a:pt x="4284310" y="5685086"/>
                </a:lnTo>
                <a:lnTo>
                  <a:pt x="0" y="56850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3053504"/>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62213" y="1463696"/>
            <a:ext cx="11441606" cy="9597040"/>
          </a:xfrm>
          <a:prstGeom prst="rect">
            <a:avLst/>
          </a:prstGeom>
        </p:spPr>
        <p:txBody>
          <a:bodyPr anchor="t" rtlCol="false" tIns="0" lIns="0" bIns="0" rIns="0">
            <a:spAutoFit/>
          </a:bodyPr>
          <a:lstStyle/>
          <a:p>
            <a:pPr algn="l" marL="757454" indent="-378727" lvl="1">
              <a:lnSpc>
                <a:spcPts val="6525"/>
              </a:lnSpc>
              <a:buFont typeface="Arial"/>
              <a:buChar char="•"/>
            </a:pPr>
            <a:r>
              <a:rPr lang="en-US" sz="3508">
                <a:solidFill>
                  <a:srgbClr val="041834"/>
                </a:solidFill>
                <a:latin typeface="Overpass"/>
                <a:ea typeface="Overpass"/>
                <a:cs typeface="Overpass"/>
                <a:sym typeface="Overpass"/>
              </a:rPr>
              <a:t>Initial feature interactions did not add much to metrics  </a:t>
            </a:r>
          </a:p>
          <a:p>
            <a:pPr algn="l" marL="1514909" indent="-504970" lvl="2">
              <a:lnSpc>
                <a:spcPts val="6525"/>
              </a:lnSpc>
              <a:buFont typeface="Arial"/>
              <a:buChar char="⚬"/>
            </a:pPr>
            <a:r>
              <a:rPr lang="en-US" sz="3508">
                <a:solidFill>
                  <a:srgbClr val="041834"/>
                </a:solidFill>
                <a:latin typeface="Overpass"/>
                <a:ea typeface="Overpass"/>
                <a:cs typeface="Overpass"/>
                <a:sym typeface="Overpass"/>
              </a:rPr>
              <a:t>+ </a:t>
            </a:r>
            <a:r>
              <a:rPr lang="en-US" sz="3508">
                <a:solidFill>
                  <a:srgbClr val="041834"/>
                </a:solidFill>
                <a:latin typeface="Overpass"/>
                <a:ea typeface="Overpass"/>
                <a:cs typeface="Overpass"/>
                <a:sym typeface="Overpass"/>
              </a:rPr>
              <a:t>want to avoid curse of dimensionality </a:t>
            </a:r>
          </a:p>
          <a:p>
            <a:pPr algn="l" marL="757454" indent="-378727" lvl="1">
              <a:lnSpc>
                <a:spcPts val="6525"/>
              </a:lnSpc>
              <a:buFont typeface="Arial"/>
              <a:buChar char="•"/>
            </a:pPr>
            <a:r>
              <a:rPr lang="en-US" sz="3508">
                <a:solidFill>
                  <a:srgbClr val="041834"/>
                </a:solidFill>
                <a:latin typeface="Overpass"/>
                <a:ea typeface="Overpass"/>
                <a:cs typeface="Overpass"/>
                <a:sym typeface="Overpass"/>
              </a:rPr>
              <a:t>Collapsed Comorbidity and Glasgow Coma Scale features into a total variable for each</a:t>
            </a:r>
          </a:p>
          <a:p>
            <a:pPr algn="l" marL="757454" indent="-378727" lvl="1">
              <a:lnSpc>
                <a:spcPts val="6525"/>
              </a:lnSpc>
              <a:buFont typeface="Arial"/>
              <a:buChar char="•"/>
            </a:pPr>
            <a:r>
              <a:rPr lang="en-US" sz="3508">
                <a:solidFill>
                  <a:srgbClr val="041834"/>
                </a:solidFill>
                <a:latin typeface="Overpass"/>
                <a:ea typeface="Overpass"/>
                <a:cs typeface="Overpass"/>
                <a:sym typeface="Overpass"/>
              </a:rPr>
              <a:t>Unimportant categories that are less than 10% are collapsed into “other”.</a:t>
            </a:r>
          </a:p>
          <a:p>
            <a:pPr algn="l" marL="1514909" indent="-504970" lvl="2">
              <a:lnSpc>
                <a:spcPts val="6525"/>
              </a:lnSpc>
              <a:buFont typeface="Arial"/>
              <a:buChar char="⚬"/>
            </a:pPr>
            <a:r>
              <a:rPr lang="en-US" sz="3508">
                <a:solidFill>
                  <a:srgbClr val="041834"/>
                </a:solidFill>
                <a:latin typeface="Overpass"/>
                <a:ea typeface="Overpass"/>
                <a:cs typeface="Overpass"/>
                <a:sym typeface="Overpass"/>
              </a:rPr>
              <a:t>Ex. - “SICU” into “Other”</a:t>
            </a:r>
          </a:p>
          <a:p>
            <a:pPr algn="l" marL="757454" indent="-378727" lvl="1">
              <a:lnSpc>
                <a:spcPts val="6525"/>
              </a:lnSpc>
              <a:buFont typeface="Arial"/>
              <a:buChar char="•"/>
            </a:pPr>
            <a:r>
              <a:rPr lang="en-US" sz="3508">
                <a:solidFill>
                  <a:srgbClr val="041834"/>
                </a:solidFill>
                <a:latin typeface="Overpass"/>
                <a:ea typeface="Overpass"/>
                <a:cs typeface="Overpass"/>
                <a:sym typeface="Overpass"/>
              </a:rPr>
              <a:t>Scale using StandardScaler to ensure all features contribute equally for models sensitive to scale</a:t>
            </a:r>
          </a:p>
          <a:p>
            <a:pPr algn="l">
              <a:lnSpc>
                <a:spcPts val="3010"/>
              </a:lnSpc>
            </a:pPr>
          </a:p>
          <a:p>
            <a:pPr algn="l">
              <a:lnSpc>
                <a:spcPts val="3010"/>
              </a:lnSpc>
            </a:pPr>
          </a:p>
          <a:p>
            <a:pPr algn="l">
              <a:lnSpc>
                <a:spcPts val="3010"/>
              </a:lnSpc>
            </a:pPr>
          </a:p>
        </p:txBody>
      </p:sp>
      <p:sp>
        <p:nvSpPr>
          <p:cNvPr name="Freeform 4" id="4"/>
          <p:cNvSpPr/>
          <p:nvPr/>
        </p:nvSpPr>
        <p:spPr>
          <a:xfrm flipH="false" flipV="false" rot="0">
            <a:off x="14895520" y="525992"/>
            <a:ext cx="2791521" cy="2791521"/>
          </a:xfrm>
          <a:custGeom>
            <a:avLst/>
            <a:gdLst/>
            <a:ahLst/>
            <a:cxnLst/>
            <a:rect r="r" b="b" t="t" l="l"/>
            <a:pathLst>
              <a:path h="2791521" w="2791521">
                <a:moveTo>
                  <a:pt x="0" y="0"/>
                </a:moveTo>
                <a:lnTo>
                  <a:pt x="2791520" y="0"/>
                </a:lnTo>
                <a:lnTo>
                  <a:pt x="2791520" y="2791520"/>
                </a:lnTo>
                <a:lnTo>
                  <a:pt x="0" y="2791520"/>
                </a:lnTo>
                <a:lnTo>
                  <a:pt x="0" y="0"/>
                </a:lnTo>
                <a:close/>
              </a:path>
            </a:pathLst>
          </a:custGeom>
          <a:blipFill>
            <a:blip r:embed="rId5"/>
            <a:stretch>
              <a:fillRect l="0" t="0" r="0" b="0"/>
            </a:stretch>
          </a:blipFill>
        </p:spPr>
      </p:sp>
      <p:sp>
        <p:nvSpPr>
          <p:cNvPr name="Freeform 5" id="5"/>
          <p:cNvSpPr/>
          <p:nvPr/>
        </p:nvSpPr>
        <p:spPr>
          <a:xfrm flipH="false" flipV="false" rot="0">
            <a:off x="11744443" y="4551994"/>
            <a:ext cx="6302154" cy="5260696"/>
          </a:xfrm>
          <a:custGeom>
            <a:avLst/>
            <a:gdLst/>
            <a:ahLst/>
            <a:cxnLst/>
            <a:rect r="r" b="b" t="t" l="l"/>
            <a:pathLst>
              <a:path h="5260696" w="6302154">
                <a:moveTo>
                  <a:pt x="0" y="0"/>
                </a:moveTo>
                <a:lnTo>
                  <a:pt x="6302154" y="0"/>
                </a:lnTo>
                <a:lnTo>
                  <a:pt x="6302154" y="5260697"/>
                </a:lnTo>
                <a:lnTo>
                  <a:pt x="0" y="5260697"/>
                </a:lnTo>
                <a:lnTo>
                  <a:pt x="0" y="0"/>
                </a:lnTo>
                <a:close/>
              </a:path>
            </a:pathLst>
          </a:custGeom>
          <a:blipFill>
            <a:blip r:embed="rId6"/>
            <a:stretch>
              <a:fillRect l="0" t="0" r="0" b="0"/>
            </a:stretch>
          </a:blipFill>
          <a:ln w="38100" cap="rnd">
            <a:solidFill>
              <a:srgbClr val="00648F"/>
            </a:solidFill>
            <a:prstDash val="solid"/>
            <a:round/>
          </a:ln>
        </p:spPr>
      </p:sp>
      <p:sp>
        <p:nvSpPr>
          <p:cNvPr name="TextBox 6" id="6"/>
          <p:cNvSpPr txBox="true"/>
          <p:nvPr/>
        </p:nvSpPr>
        <p:spPr>
          <a:xfrm rot="0">
            <a:off x="1531425" y="542925"/>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Data Feature Engineering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3053504"/>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5089253"/>
            <a:ext cx="8821567" cy="5186975"/>
          </a:xfrm>
          <a:custGeom>
            <a:avLst/>
            <a:gdLst/>
            <a:ahLst/>
            <a:cxnLst/>
            <a:rect r="r" b="b" t="t" l="l"/>
            <a:pathLst>
              <a:path h="5186975" w="8821567">
                <a:moveTo>
                  <a:pt x="0" y="0"/>
                </a:moveTo>
                <a:lnTo>
                  <a:pt x="8821567" y="0"/>
                </a:lnTo>
                <a:lnTo>
                  <a:pt x="8821567" y="5186975"/>
                </a:lnTo>
                <a:lnTo>
                  <a:pt x="0" y="5186975"/>
                </a:lnTo>
                <a:lnTo>
                  <a:pt x="0" y="0"/>
                </a:lnTo>
                <a:close/>
              </a:path>
            </a:pathLst>
          </a:custGeom>
          <a:blipFill>
            <a:blip r:embed="rId5"/>
            <a:stretch>
              <a:fillRect l="-142" t="0" r="-142" b="-1058"/>
            </a:stretch>
          </a:blipFill>
          <a:ln w="38100" cap="sq">
            <a:solidFill>
              <a:srgbClr val="0596A2"/>
            </a:solidFill>
            <a:prstDash val="solid"/>
            <a:miter/>
          </a:ln>
        </p:spPr>
      </p:sp>
      <p:sp>
        <p:nvSpPr>
          <p:cNvPr name="Freeform 4" id="4"/>
          <p:cNvSpPr/>
          <p:nvPr/>
        </p:nvSpPr>
        <p:spPr>
          <a:xfrm flipH="false" flipV="false" rot="0">
            <a:off x="8713164" y="5089253"/>
            <a:ext cx="9574836" cy="5186975"/>
          </a:xfrm>
          <a:custGeom>
            <a:avLst/>
            <a:gdLst/>
            <a:ahLst/>
            <a:cxnLst/>
            <a:rect r="r" b="b" t="t" l="l"/>
            <a:pathLst>
              <a:path h="5186975" w="9574836">
                <a:moveTo>
                  <a:pt x="0" y="0"/>
                </a:moveTo>
                <a:lnTo>
                  <a:pt x="9574836" y="0"/>
                </a:lnTo>
                <a:lnTo>
                  <a:pt x="9574836" y="5186975"/>
                </a:lnTo>
                <a:lnTo>
                  <a:pt x="0" y="5186975"/>
                </a:lnTo>
                <a:lnTo>
                  <a:pt x="0" y="0"/>
                </a:lnTo>
                <a:close/>
              </a:path>
            </a:pathLst>
          </a:custGeom>
          <a:blipFill>
            <a:blip r:embed="rId6"/>
            <a:stretch>
              <a:fillRect l="0" t="0" r="0" b="0"/>
            </a:stretch>
          </a:blipFill>
          <a:ln w="38100" cap="sq">
            <a:solidFill>
              <a:srgbClr val="0596A2"/>
            </a:solidFill>
            <a:prstDash val="solid"/>
            <a:miter/>
          </a:ln>
        </p:spPr>
      </p:sp>
      <p:sp>
        <p:nvSpPr>
          <p:cNvPr name="TextBox 5" id="5"/>
          <p:cNvSpPr txBox="true"/>
          <p:nvPr/>
        </p:nvSpPr>
        <p:spPr>
          <a:xfrm rot="0">
            <a:off x="1531425" y="952900"/>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PCA to the Rescue!</a:t>
            </a:r>
          </a:p>
        </p:txBody>
      </p:sp>
      <p:sp>
        <p:nvSpPr>
          <p:cNvPr name="TextBox 6" id="6"/>
          <p:cNvSpPr txBox="true"/>
          <p:nvPr/>
        </p:nvSpPr>
        <p:spPr>
          <a:xfrm rot="0">
            <a:off x="152744" y="2026274"/>
            <a:ext cx="17337645" cy="3711850"/>
          </a:xfrm>
          <a:prstGeom prst="rect">
            <a:avLst/>
          </a:prstGeom>
        </p:spPr>
        <p:txBody>
          <a:bodyPr anchor="t" rtlCol="false" tIns="0" lIns="0" bIns="0" rIns="0">
            <a:spAutoFit/>
          </a:bodyPr>
          <a:lstStyle/>
          <a:p>
            <a:pPr algn="l" marL="844832" indent="-422416" lvl="1">
              <a:lnSpc>
                <a:spcPts val="6691"/>
              </a:lnSpc>
              <a:buFont typeface="Arial"/>
              <a:buChar char="•"/>
            </a:pPr>
            <a:r>
              <a:rPr lang="en-US" sz="3913">
                <a:solidFill>
                  <a:srgbClr val="0E2A47"/>
                </a:solidFill>
                <a:latin typeface="Overpass"/>
                <a:ea typeface="Overpass"/>
                <a:cs typeface="Overpass"/>
                <a:sym typeface="Overpass"/>
              </a:rPr>
              <a:t>Lots of physiological variables, and we wanted to to reduce dimensionality </a:t>
            </a:r>
          </a:p>
          <a:p>
            <a:pPr algn="l" marL="844832" indent="-422416" lvl="1">
              <a:lnSpc>
                <a:spcPts val="6691"/>
              </a:lnSpc>
              <a:buFont typeface="Arial"/>
              <a:buChar char="•"/>
            </a:pPr>
            <a:r>
              <a:rPr lang="en-US" sz="3913">
                <a:solidFill>
                  <a:srgbClr val="0E2A47"/>
                </a:solidFill>
                <a:latin typeface="Overpass"/>
                <a:ea typeface="Overpass"/>
                <a:cs typeface="Overpass"/>
                <a:sym typeface="Overpass"/>
              </a:rPr>
              <a:t>Used PCA on each subgroup (blood pressure, heart rate, etc.) </a:t>
            </a:r>
          </a:p>
          <a:p>
            <a:pPr algn="l" marL="844832" indent="-422416" lvl="1">
              <a:lnSpc>
                <a:spcPts val="6691"/>
              </a:lnSpc>
              <a:buFont typeface="Arial"/>
              <a:buChar char="•"/>
            </a:pPr>
            <a:r>
              <a:rPr lang="en-US" sz="3913">
                <a:solidFill>
                  <a:srgbClr val="0E2A47"/>
                </a:solidFill>
                <a:latin typeface="Overpass"/>
                <a:ea typeface="Overpass"/>
                <a:cs typeface="Overpass"/>
                <a:sym typeface="Overpass"/>
              </a:rPr>
              <a:t>Elbow Scree Plot is 🔑</a:t>
            </a:r>
          </a:p>
          <a:p>
            <a:pPr algn="l">
              <a:lnSpc>
                <a:spcPts val="3975"/>
              </a:lnSpc>
            </a:pPr>
          </a:p>
          <a:p>
            <a:pPr algn="l">
              <a:lnSpc>
                <a:spcPts val="3975"/>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39546" y="310834"/>
            <a:ext cx="17408072" cy="9765598"/>
          </a:xfrm>
          <a:custGeom>
            <a:avLst/>
            <a:gdLst/>
            <a:ahLst/>
            <a:cxnLst/>
            <a:rect r="r" b="b" t="t" l="l"/>
            <a:pathLst>
              <a:path h="9765598" w="17408072">
                <a:moveTo>
                  <a:pt x="0" y="0"/>
                </a:moveTo>
                <a:lnTo>
                  <a:pt x="17408072" y="0"/>
                </a:lnTo>
                <a:lnTo>
                  <a:pt x="17408072" y="9765598"/>
                </a:lnTo>
                <a:lnTo>
                  <a:pt x="0" y="97655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55556" y="-1289676"/>
            <a:ext cx="25540994" cy="16999926"/>
          </a:xfrm>
          <a:custGeom>
            <a:avLst/>
            <a:gdLst/>
            <a:ahLst/>
            <a:cxnLst/>
            <a:rect r="r" b="b" t="t" l="l"/>
            <a:pathLst>
              <a:path h="16999926" w="25540994">
                <a:moveTo>
                  <a:pt x="0" y="0"/>
                </a:moveTo>
                <a:lnTo>
                  <a:pt x="25540994" y="0"/>
                </a:lnTo>
                <a:lnTo>
                  <a:pt x="25540994" y="16999926"/>
                </a:lnTo>
                <a:lnTo>
                  <a:pt x="0" y="169999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2801652" y="5105262"/>
            <a:ext cx="12086362" cy="2105025"/>
          </a:xfrm>
          <a:prstGeom prst="rect">
            <a:avLst/>
          </a:prstGeom>
        </p:spPr>
        <p:txBody>
          <a:bodyPr anchor="t" rtlCol="false" tIns="0" lIns="0" bIns="0" rIns="0">
            <a:spAutoFit/>
          </a:bodyPr>
          <a:lstStyle/>
          <a:p>
            <a:pPr algn="ctr">
              <a:lnSpc>
                <a:spcPts val="16134"/>
              </a:lnSpc>
            </a:pPr>
            <a:r>
              <a:rPr lang="en-US" b="true" sz="13445">
                <a:solidFill>
                  <a:srgbClr val="041834"/>
                </a:solidFill>
                <a:latin typeface="Arimo Bold"/>
                <a:ea typeface="Arimo Bold"/>
                <a:cs typeface="Arimo Bold"/>
                <a:sym typeface="Arimo Bold"/>
              </a:rPr>
              <a:t>83            44</a:t>
            </a:r>
          </a:p>
        </p:txBody>
      </p:sp>
      <p:sp>
        <p:nvSpPr>
          <p:cNvPr name="Freeform 5" id="5"/>
          <p:cNvSpPr/>
          <p:nvPr/>
        </p:nvSpPr>
        <p:spPr>
          <a:xfrm flipH="false" flipV="false" rot="0">
            <a:off x="1714144" y="1404288"/>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95381" y="310834"/>
            <a:ext cx="1666639" cy="1035864"/>
          </a:xfrm>
          <a:custGeom>
            <a:avLst/>
            <a:gdLst/>
            <a:ahLst/>
            <a:cxnLst/>
            <a:rect r="r" b="b" t="t" l="l"/>
            <a:pathLst>
              <a:path h="1035864" w="1666639">
                <a:moveTo>
                  <a:pt x="0" y="0"/>
                </a:moveTo>
                <a:lnTo>
                  <a:pt x="1666638" y="0"/>
                </a:lnTo>
                <a:lnTo>
                  <a:pt x="1666638" y="1035864"/>
                </a:lnTo>
                <a:lnTo>
                  <a:pt x="0" y="10358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7" id="7"/>
          <p:cNvSpPr/>
          <p:nvPr/>
        </p:nvSpPr>
        <p:spPr>
          <a:xfrm>
            <a:off x="6858139" y="6610212"/>
            <a:ext cx="4156802" cy="0"/>
          </a:xfrm>
          <a:prstGeom prst="line">
            <a:avLst/>
          </a:prstGeom>
          <a:ln cap="flat" w="114300">
            <a:solidFill>
              <a:srgbClr val="000000"/>
            </a:solidFill>
            <a:prstDash val="solid"/>
            <a:headEnd type="none" len="sm" w="sm"/>
            <a:tailEnd type="arrow" len="sm" w="med"/>
          </a:ln>
        </p:spPr>
      </p:sp>
      <p:sp>
        <p:nvSpPr>
          <p:cNvPr name="Freeform 8" id="8"/>
          <p:cNvSpPr/>
          <p:nvPr/>
        </p:nvSpPr>
        <p:spPr>
          <a:xfrm flipH="false" flipV="false" rot="0">
            <a:off x="6321320" y="861032"/>
            <a:ext cx="5047025" cy="4533205"/>
          </a:xfrm>
          <a:custGeom>
            <a:avLst/>
            <a:gdLst/>
            <a:ahLst/>
            <a:cxnLst/>
            <a:rect r="r" b="b" t="t" l="l"/>
            <a:pathLst>
              <a:path h="4533205" w="5047025">
                <a:moveTo>
                  <a:pt x="0" y="0"/>
                </a:moveTo>
                <a:lnTo>
                  <a:pt x="5047025" y="0"/>
                </a:lnTo>
                <a:lnTo>
                  <a:pt x="5047025" y="4533205"/>
                </a:lnTo>
                <a:lnTo>
                  <a:pt x="0" y="4533205"/>
                </a:lnTo>
                <a:lnTo>
                  <a:pt x="0" y="0"/>
                </a:lnTo>
                <a:close/>
              </a:path>
            </a:pathLst>
          </a:custGeom>
          <a:blipFill>
            <a:blip r:embed="rId11">
              <a:extLst>
                <a:ext uri="{96DAC541-7B7A-43D3-8B79-37D633B846F1}">
                  <asvg:svgBlip xmlns:asvg="http://schemas.microsoft.com/office/drawing/2016/SVG/main" r:embed="rId12"/>
                </a:ext>
              </a:extLst>
            </a:blip>
            <a:stretch>
              <a:fillRect l="0" t="0" r="0" b="-66835"/>
            </a:stretch>
          </a:blipFill>
        </p:spPr>
      </p:sp>
      <p:sp>
        <p:nvSpPr>
          <p:cNvPr name="TextBox 9" id="9"/>
          <p:cNvSpPr txBox="true"/>
          <p:nvPr/>
        </p:nvSpPr>
        <p:spPr>
          <a:xfrm rot="0">
            <a:off x="3750525" y="8273589"/>
            <a:ext cx="10786950" cy="647700"/>
          </a:xfrm>
          <a:prstGeom prst="rect">
            <a:avLst/>
          </a:prstGeom>
        </p:spPr>
        <p:txBody>
          <a:bodyPr anchor="t" rtlCol="false" tIns="0" lIns="0" bIns="0" rIns="0">
            <a:spAutoFit/>
          </a:bodyPr>
          <a:lstStyle/>
          <a:p>
            <a:pPr algn="ctr">
              <a:lnSpc>
                <a:spcPts val="5159"/>
              </a:lnSpc>
            </a:pPr>
            <a:r>
              <a:rPr lang="en-US" sz="4299">
                <a:solidFill>
                  <a:srgbClr val="041834"/>
                </a:solidFill>
                <a:latin typeface="Open Sans"/>
                <a:ea typeface="Open Sans"/>
                <a:cs typeface="Open Sans"/>
                <a:sym typeface="Open Sans"/>
              </a:rPr>
              <a:t>Dimensionality Reduced...</a:t>
            </a:r>
          </a:p>
        </p:txBody>
      </p:sp>
      <p:sp>
        <p:nvSpPr>
          <p:cNvPr name="TextBox 10" id="10"/>
          <p:cNvSpPr txBox="true"/>
          <p:nvPr/>
        </p:nvSpPr>
        <p:spPr>
          <a:xfrm rot="0">
            <a:off x="4062097" y="7181712"/>
            <a:ext cx="1905819"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41834"/>
                </a:solidFill>
                <a:latin typeface="Arimo Bold"/>
                <a:ea typeface="Arimo Bold"/>
                <a:cs typeface="Arimo Bold"/>
                <a:sym typeface="Arimo Bold"/>
              </a:rPr>
              <a:t>Features</a:t>
            </a:r>
          </a:p>
        </p:txBody>
      </p:sp>
      <p:sp>
        <p:nvSpPr>
          <p:cNvPr name="TextBox 11" id="11"/>
          <p:cNvSpPr txBox="true"/>
          <p:nvPr/>
        </p:nvSpPr>
        <p:spPr>
          <a:xfrm rot="0">
            <a:off x="11696734" y="7181712"/>
            <a:ext cx="1905819"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41834"/>
                </a:solidFill>
                <a:latin typeface="Arimo Bold"/>
                <a:ea typeface="Arimo Bold"/>
                <a:cs typeface="Arimo Bold"/>
                <a:sym typeface="Arimo Bold"/>
              </a:rPr>
              <a:t>Features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364792" y="-2853310"/>
            <a:ext cx="19026140" cy="17583256"/>
          </a:xfrm>
          <a:custGeom>
            <a:avLst/>
            <a:gdLst/>
            <a:ahLst/>
            <a:cxnLst/>
            <a:rect r="r" b="b" t="t" l="l"/>
            <a:pathLst>
              <a:path h="17583256" w="19026140">
                <a:moveTo>
                  <a:pt x="0" y="0"/>
                </a:moveTo>
                <a:lnTo>
                  <a:pt x="19026140" y="0"/>
                </a:lnTo>
                <a:lnTo>
                  <a:pt x="19026140" y="17583256"/>
                </a:lnTo>
                <a:lnTo>
                  <a:pt x="0" y="175832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771704" y="821409"/>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Label Encoding Example</a:t>
            </a:r>
          </a:p>
        </p:txBody>
      </p:sp>
      <p:sp>
        <p:nvSpPr>
          <p:cNvPr name="AutoShape 4" id="4"/>
          <p:cNvSpPr/>
          <p:nvPr/>
        </p:nvSpPr>
        <p:spPr>
          <a:xfrm>
            <a:off x="7069877" y="4777532"/>
            <a:ext cx="4156802" cy="0"/>
          </a:xfrm>
          <a:prstGeom prst="line">
            <a:avLst/>
          </a:prstGeom>
          <a:ln cap="flat" w="114300">
            <a:solidFill>
              <a:srgbClr val="000000"/>
            </a:solidFill>
            <a:prstDash val="solid"/>
            <a:headEnd type="none" len="sm" w="sm"/>
            <a:tailEnd type="arrow" len="sm" w="med"/>
          </a:ln>
        </p:spPr>
      </p:sp>
      <p:sp>
        <p:nvSpPr>
          <p:cNvPr name="AutoShape 5" id="5"/>
          <p:cNvSpPr/>
          <p:nvPr/>
        </p:nvSpPr>
        <p:spPr>
          <a:xfrm>
            <a:off x="7069877" y="6225780"/>
            <a:ext cx="4156802" cy="0"/>
          </a:xfrm>
          <a:prstGeom prst="line">
            <a:avLst/>
          </a:prstGeom>
          <a:ln cap="flat" w="114300">
            <a:solidFill>
              <a:srgbClr val="000000"/>
            </a:solidFill>
            <a:prstDash val="solid"/>
            <a:headEnd type="none" len="sm" w="sm"/>
            <a:tailEnd type="arrow" len="sm" w="med"/>
          </a:ln>
        </p:spPr>
      </p:sp>
      <p:sp>
        <p:nvSpPr>
          <p:cNvPr name="AutoShape 6" id="6"/>
          <p:cNvSpPr/>
          <p:nvPr/>
        </p:nvSpPr>
        <p:spPr>
          <a:xfrm>
            <a:off x="7065599" y="7679539"/>
            <a:ext cx="4156802" cy="0"/>
          </a:xfrm>
          <a:prstGeom prst="line">
            <a:avLst/>
          </a:prstGeom>
          <a:ln cap="flat" w="114300">
            <a:solidFill>
              <a:srgbClr val="000000"/>
            </a:solidFill>
            <a:prstDash val="solid"/>
            <a:headEnd type="none" len="sm" w="sm"/>
            <a:tailEnd type="arrow" len="sm" w="med"/>
          </a:ln>
        </p:spPr>
      </p:sp>
      <p:sp>
        <p:nvSpPr>
          <p:cNvPr name="Freeform 7" id="7"/>
          <p:cNvSpPr/>
          <p:nvPr/>
        </p:nvSpPr>
        <p:spPr>
          <a:xfrm flipH="false" flipV="false" rot="0">
            <a:off x="16750850" y="-79472"/>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347" y="1307184"/>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0" y="7725338"/>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2953634" y="639082"/>
            <a:ext cx="4195025" cy="3012791"/>
          </a:xfrm>
          <a:custGeom>
            <a:avLst/>
            <a:gdLst/>
            <a:ahLst/>
            <a:cxnLst/>
            <a:rect r="r" b="b" t="t" l="l"/>
            <a:pathLst>
              <a:path h="3012791" w="4195025">
                <a:moveTo>
                  <a:pt x="0" y="0"/>
                </a:moveTo>
                <a:lnTo>
                  <a:pt x="4195025" y="0"/>
                </a:lnTo>
                <a:lnTo>
                  <a:pt x="4195025" y="3012791"/>
                </a:lnTo>
                <a:lnTo>
                  <a:pt x="0" y="30127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774741" y="2804318"/>
            <a:ext cx="4738518" cy="847555"/>
          </a:xfrm>
          <a:prstGeom prst="rect">
            <a:avLst/>
          </a:prstGeom>
        </p:spPr>
        <p:txBody>
          <a:bodyPr anchor="t" rtlCol="false" tIns="0" lIns="0" bIns="0" rIns="0">
            <a:spAutoFit/>
          </a:bodyPr>
          <a:lstStyle/>
          <a:p>
            <a:pPr algn="ctr">
              <a:lnSpc>
                <a:spcPts val="6496"/>
              </a:lnSpc>
              <a:spcBef>
                <a:spcPct val="0"/>
              </a:spcBef>
            </a:pPr>
            <a:r>
              <a:rPr lang="en-US" b="true" sz="5413">
                <a:solidFill>
                  <a:srgbClr val="041834"/>
                </a:solidFill>
                <a:latin typeface="Arimo Bold"/>
                <a:ea typeface="Arimo Bold"/>
                <a:cs typeface="Arimo Bold"/>
                <a:sym typeface="Arimo Bold"/>
              </a:rPr>
              <a:t>ICU_stay_type</a:t>
            </a:r>
          </a:p>
        </p:txBody>
      </p:sp>
      <p:sp>
        <p:nvSpPr>
          <p:cNvPr name="TextBox 12" id="12"/>
          <p:cNvSpPr txBox="true"/>
          <p:nvPr/>
        </p:nvSpPr>
        <p:spPr>
          <a:xfrm rot="0">
            <a:off x="11844413" y="4286359"/>
            <a:ext cx="861234"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0</a:t>
            </a:r>
          </a:p>
        </p:txBody>
      </p:sp>
      <p:sp>
        <p:nvSpPr>
          <p:cNvPr name="TextBox 13" id="13"/>
          <p:cNvSpPr txBox="true"/>
          <p:nvPr/>
        </p:nvSpPr>
        <p:spPr>
          <a:xfrm rot="0">
            <a:off x="11949895" y="5734607"/>
            <a:ext cx="650271"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1</a:t>
            </a:r>
          </a:p>
        </p:txBody>
      </p:sp>
      <p:sp>
        <p:nvSpPr>
          <p:cNvPr name="TextBox 14" id="14"/>
          <p:cNvSpPr txBox="true"/>
          <p:nvPr/>
        </p:nvSpPr>
        <p:spPr>
          <a:xfrm rot="0">
            <a:off x="11949895" y="7068555"/>
            <a:ext cx="687680"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2</a:t>
            </a:r>
          </a:p>
        </p:txBody>
      </p:sp>
      <p:sp>
        <p:nvSpPr>
          <p:cNvPr name="TextBox 15" id="15"/>
          <p:cNvSpPr txBox="true"/>
          <p:nvPr/>
        </p:nvSpPr>
        <p:spPr>
          <a:xfrm rot="0">
            <a:off x="4454620" y="4256405"/>
            <a:ext cx="1884387"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admit</a:t>
            </a:r>
          </a:p>
        </p:txBody>
      </p:sp>
      <p:sp>
        <p:nvSpPr>
          <p:cNvPr name="TextBox 16" id="16"/>
          <p:cNvSpPr txBox="true"/>
          <p:nvPr/>
        </p:nvSpPr>
        <p:spPr>
          <a:xfrm rot="0">
            <a:off x="3534639" y="5691672"/>
            <a:ext cx="2804368"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re-admit</a:t>
            </a:r>
          </a:p>
        </p:txBody>
      </p:sp>
      <p:sp>
        <p:nvSpPr>
          <p:cNvPr name="TextBox 17" id="17"/>
          <p:cNvSpPr txBox="true"/>
          <p:nvPr/>
        </p:nvSpPr>
        <p:spPr>
          <a:xfrm rot="0">
            <a:off x="3742031" y="7131217"/>
            <a:ext cx="2596976" cy="887095"/>
          </a:xfrm>
          <a:prstGeom prst="rect">
            <a:avLst/>
          </a:prstGeom>
        </p:spPr>
        <p:txBody>
          <a:bodyPr anchor="t" rtlCol="false" tIns="0" lIns="0" bIns="0" rIns="0">
            <a:spAutoFit/>
          </a:bodyPr>
          <a:lstStyle/>
          <a:p>
            <a:pPr algn="ctr">
              <a:lnSpc>
                <a:spcPts val="7279"/>
              </a:lnSpc>
            </a:pPr>
            <a:r>
              <a:rPr lang="en-US" sz="5199" b="true">
                <a:solidFill>
                  <a:srgbClr val="041834"/>
                </a:solidFill>
                <a:latin typeface="Canva Sans Bold"/>
                <a:ea typeface="Canva Sans Bold"/>
                <a:cs typeface="Canva Sans Bold"/>
                <a:sym typeface="Canva Sans Bold"/>
              </a:rPr>
              <a:t>transfer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grpSp>
        <p:nvGrpSpPr>
          <p:cNvPr name="Group 2" id="2"/>
          <p:cNvGrpSpPr/>
          <p:nvPr/>
        </p:nvGrpSpPr>
        <p:grpSpPr>
          <a:xfrm rot="-10800000">
            <a:off x="-2712242" y="-987254"/>
            <a:ext cx="4138690" cy="4132502"/>
            <a:chOff x="0" y="0"/>
            <a:chExt cx="5518253" cy="5510003"/>
          </a:xfrm>
        </p:grpSpPr>
        <p:sp>
          <p:nvSpPr>
            <p:cNvPr name="Freeform 3" id="3"/>
            <p:cNvSpPr/>
            <p:nvPr/>
          </p:nvSpPr>
          <p:spPr>
            <a:xfrm flipH="false" flipV="false" rot="0">
              <a:off x="79756" y="23495"/>
              <a:ext cx="5518277" cy="5510022"/>
            </a:xfrm>
            <a:custGeom>
              <a:avLst/>
              <a:gdLst/>
              <a:ahLst/>
              <a:cxnLst/>
              <a:rect r="r" b="b" t="t" l="l"/>
              <a:pathLst>
                <a:path h="5510022" w="5518277">
                  <a:moveTo>
                    <a:pt x="5518277" y="2754757"/>
                  </a:moveTo>
                  <a:cubicBezTo>
                    <a:pt x="5518277" y="4276471"/>
                    <a:pt x="4282567" y="5510022"/>
                    <a:pt x="2758948" y="5510022"/>
                  </a:cubicBezTo>
                  <a:cubicBezTo>
                    <a:pt x="1235329" y="5510022"/>
                    <a:pt x="0" y="4276598"/>
                    <a:pt x="0" y="2754757"/>
                  </a:cubicBezTo>
                  <a:cubicBezTo>
                    <a:pt x="0" y="1233424"/>
                    <a:pt x="1235329" y="0"/>
                    <a:pt x="2758948" y="0"/>
                  </a:cubicBezTo>
                  <a:cubicBezTo>
                    <a:pt x="4282567" y="0"/>
                    <a:pt x="5518277" y="1233424"/>
                    <a:pt x="5518277" y="2754757"/>
                  </a:cubicBezTo>
                  <a:close/>
                </a:path>
              </a:pathLst>
            </a:custGeom>
            <a:solidFill>
              <a:srgbClr val="6BC1D1"/>
            </a:solidFill>
          </p:spPr>
        </p:sp>
      </p:grpSp>
      <p:sp>
        <p:nvSpPr>
          <p:cNvPr name="Freeform 4" id="4"/>
          <p:cNvSpPr/>
          <p:nvPr/>
        </p:nvSpPr>
        <p:spPr>
          <a:xfrm flipH="false" flipV="false" rot="0">
            <a:off x="16750850" y="-79472"/>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818602" y="2246394"/>
            <a:ext cx="12964429" cy="15706674"/>
          </a:xfrm>
          <a:custGeom>
            <a:avLst/>
            <a:gdLst/>
            <a:ahLst/>
            <a:cxnLst/>
            <a:rect r="r" b="b" t="t" l="l"/>
            <a:pathLst>
              <a:path h="15706674" w="12964429">
                <a:moveTo>
                  <a:pt x="0" y="0"/>
                </a:moveTo>
                <a:lnTo>
                  <a:pt x="12964429" y="0"/>
                </a:lnTo>
                <a:lnTo>
                  <a:pt x="12964429" y="15706674"/>
                </a:lnTo>
                <a:lnTo>
                  <a:pt x="0" y="157066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5828450" y="995068"/>
            <a:ext cx="590274" cy="590274"/>
            <a:chOff x="0" y="0"/>
            <a:chExt cx="787032" cy="787032"/>
          </a:xfrm>
        </p:grpSpPr>
        <p:sp>
          <p:nvSpPr>
            <p:cNvPr name="Freeform 7" id="7"/>
            <p:cNvSpPr/>
            <p:nvPr/>
          </p:nvSpPr>
          <p:spPr>
            <a:xfrm flipH="false" flipV="false" rot="0">
              <a:off x="0" y="0"/>
              <a:ext cx="787019" cy="787019"/>
            </a:xfrm>
            <a:custGeom>
              <a:avLst/>
              <a:gdLst/>
              <a:ahLst/>
              <a:cxnLst/>
              <a:rect r="r" b="b" t="t" l="l"/>
              <a:pathLst>
                <a:path h="787019" w="787019">
                  <a:moveTo>
                    <a:pt x="0" y="265938"/>
                  </a:moveTo>
                  <a:lnTo>
                    <a:pt x="265938" y="265938"/>
                  </a:lnTo>
                  <a:lnTo>
                    <a:pt x="265938" y="0"/>
                  </a:lnTo>
                  <a:lnTo>
                    <a:pt x="521081" y="0"/>
                  </a:lnTo>
                  <a:lnTo>
                    <a:pt x="521081" y="265938"/>
                  </a:lnTo>
                  <a:lnTo>
                    <a:pt x="787019" y="265938"/>
                  </a:lnTo>
                  <a:lnTo>
                    <a:pt x="787019" y="521081"/>
                  </a:lnTo>
                  <a:lnTo>
                    <a:pt x="521081" y="521081"/>
                  </a:lnTo>
                  <a:lnTo>
                    <a:pt x="521081" y="787019"/>
                  </a:lnTo>
                  <a:lnTo>
                    <a:pt x="265938" y="787019"/>
                  </a:lnTo>
                  <a:lnTo>
                    <a:pt x="265938" y="521081"/>
                  </a:lnTo>
                  <a:lnTo>
                    <a:pt x="0" y="521081"/>
                  </a:lnTo>
                  <a:close/>
                </a:path>
              </a:pathLst>
            </a:custGeom>
            <a:solidFill>
              <a:srgbClr val="B6E3F1"/>
            </a:solidFill>
          </p:spPr>
        </p:sp>
      </p:grpSp>
      <p:sp>
        <p:nvSpPr>
          <p:cNvPr name="TextBox 8" id="8"/>
          <p:cNvSpPr txBox="true"/>
          <p:nvPr/>
        </p:nvSpPr>
        <p:spPr>
          <a:xfrm rot="0">
            <a:off x="3190034" y="1781175"/>
            <a:ext cx="16805066" cy="6638925"/>
          </a:xfrm>
          <a:prstGeom prst="rect">
            <a:avLst/>
          </a:prstGeom>
        </p:spPr>
        <p:txBody>
          <a:bodyPr anchor="t" rtlCol="false" tIns="0" lIns="0" bIns="0" rIns="0">
            <a:spAutoFit/>
          </a:bodyPr>
          <a:lstStyle/>
          <a:p>
            <a:pPr algn="ctr">
              <a:lnSpc>
                <a:spcPts val="29319"/>
              </a:lnSpc>
            </a:pPr>
            <a:r>
              <a:rPr lang="en-US" sz="24433">
                <a:solidFill>
                  <a:srgbClr val="E2583E"/>
                </a:solidFill>
                <a:latin typeface="Arimo"/>
                <a:ea typeface="Arimo"/>
                <a:cs typeface="Arimo"/>
                <a:sym typeface="Arimo"/>
              </a:rPr>
              <a:t>04</a:t>
            </a:r>
          </a:p>
          <a:p>
            <a:pPr algn="ctr">
              <a:lnSpc>
                <a:spcPts val="22361"/>
              </a:lnSpc>
            </a:pPr>
            <a:r>
              <a:rPr lang="en-US" sz="18634">
                <a:solidFill>
                  <a:srgbClr val="E2583E"/>
                </a:solidFill>
                <a:latin typeface="Arimo"/>
                <a:ea typeface="Arimo"/>
                <a:cs typeface="Arimo"/>
                <a:sym typeface="Arimo"/>
              </a:rPr>
              <a:t>Models</a:t>
            </a:r>
          </a:p>
        </p:txBody>
      </p:sp>
      <p:sp>
        <p:nvSpPr>
          <p:cNvPr name="Freeform 9" id="9"/>
          <p:cNvSpPr/>
          <p:nvPr/>
        </p:nvSpPr>
        <p:spPr>
          <a:xfrm flipH="false" flipV="false" rot="0">
            <a:off x="14659052" y="3145248"/>
            <a:ext cx="1759672" cy="1759672"/>
          </a:xfrm>
          <a:custGeom>
            <a:avLst/>
            <a:gdLst/>
            <a:ahLst/>
            <a:cxnLst/>
            <a:rect r="r" b="b" t="t" l="l"/>
            <a:pathLst>
              <a:path h="1759672" w="1759672">
                <a:moveTo>
                  <a:pt x="0" y="0"/>
                </a:moveTo>
                <a:lnTo>
                  <a:pt x="1759672" y="0"/>
                </a:lnTo>
                <a:lnTo>
                  <a:pt x="1759672" y="1759672"/>
                </a:lnTo>
                <a:lnTo>
                  <a:pt x="0" y="1759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978323" y="7622607"/>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79161" y="720271"/>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5297413" y="1290205"/>
            <a:ext cx="2657741" cy="3853295"/>
          </a:xfrm>
          <a:custGeom>
            <a:avLst/>
            <a:gdLst/>
            <a:ahLst/>
            <a:cxnLst/>
            <a:rect r="r" b="b" t="t" l="l"/>
            <a:pathLst>
              <a:path h="3853295" w="2657741">
                <a:moveTo>
                  <a:pt x="0" y="0"/>
                </a:moveTo>
                <a:lnTo>
                  <a:pt x="2657741" y="0"/>
                </a:lnTo>
                <a:lnTo>
                  <a:pt x="2657741" y="3853295"/>
                </a:lnTo>
                <a:lnTo>
                  <a:pt x="0" y="385329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295972" y="8861169"/>
            <a:ext cx="946385" cy="946385"/>
          </a:xfrm>
          <a:custGeom>
            <a:avLst/>
            <a:gdLst/>
            <a:ahLst/>
            <a:cxnLst/>
            <a:rect r="r" b="b" t="t" l="l"/>
            <a:pathLst>
              <a:path h="946385" w="946385">
                <a:moveTo>
                  <a:pt x="0" y="0"/>
                </a:moveTo>
                <a:lnTo>
                  <a:pt x="946385" y="0"/>
                </a:lnTo>
                <a:lnTo>
                  <a:pt x="946385" y="946385"/>
                </a:lnTo>
                <a:lnTo>
                  <a:pt x="0" y="9463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8670807" y="1290205"/>
            <a:ext cx="946385" cy="946385"/>
          </a:xfrm>
          <a:custGeom>
            <a:avLst/>
            <a:gdLst/>
            <a:ahLst/>
            <a:cxnLst/>
            <a:rect r="r" b="b" t="t" l="l"/>
            <a:pathLst>
              <a:path h="946385" w="946385">
                <a:moveTo>
                  <a:pt x="0" y="0"/>
                </a:moveTo>
                <a:lnTo>
                  <a:pt x="946386" y="0"/>
                </a:lnTo>
                <a:lnTo>
                  <a:pt x="946386" y="946385"/>
                </a:lnTo>
                <a:lnTo>
                  <a:pt x="0" y="9463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807735" y="1842241"/>
            <a:ext cx="12096829" cy="7654082"/>
          </a:xfrm>
          <a:custGeom>
            <a:avLst/>
            <a:gdLst/>
            <a:ahLst/>
            <a:cxnLst/>
            <a:rect r="r" b="b" t="t" l="l"/>
            <a:pathLst>
              <a:path h="7654082" w="12096829">
                <a:moveTo>
                  <a:pt x="0" y="0"/>
                </a:moveTo>
                <a:lnTo>
                  <a:pt x="12096830" y="0"/>
                </a:lnTo>
                <a:lnTo>
                  <a:pt x="12096830" y="7654081"/>
                </a:lnTo>
                <a:lnTo>
                  <a:pt x="0" y="7654081"/>
                </a:lnTo>
                <a:lnTo>
                  <a:pt x="0" y="0"/>
                </a:lnTo>
                <a:close/>
              </a:path>
            </a:pathLst>
          </a:custGeom>
          <a:blipFill>
            <a:blip r:embed="rId9"/>
            <a:stretch>
              <a:fillRect l="0" t="0" r="0" b="0"/>
            </a:stretch>
          </a:blipFill>
          <a:ln w="38100" cap="rnd">
            <a:solidFill>
              <a:srgbClr val="00648F"/>
            </a:solidFill>
            <a:prstDash val="solid"/>
            <a:round/>
          </a:ln>
        </p:spPr>
      </p:sp>
      <p:sp>
        <p:nvSpPr>
          <p:cNvPr name="TextBox 10" id="10"/>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We have a data problem...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623710" y="-3744366"/>
            <a:ext cx="22376076" cy="22683328"/>
          </a:xfrm>
          <a:custGeom>
            <a:avLst/>
            <a:gdLst/>
            <a:ahLst/>
            <a:cxnLst/>
            <a:rect r="r" b="b" t="t" l="l"/>
            <a:pathLst>
              <a:path h="22683328" w="22376076">
                <a:moveTo>
                  <a:pt x="0" y="0"/>
                </a:moveTo>
                <a:lnTo>
                  <a:pt x="22376076" y="0"/>
                </a:lnTo>
                <a:lnTo>
                  <a:pt x="22376076" y="22683328"/>
                </a:lnTo>
                <a:lnTo>
                  <a:pt x="0" y="22683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682659" y="9762229"/>
            <a:ext cx="1640242" cy="499046"/>
          </a:xfrm>
          <a:custGeom>
            <a:avLst/>
            <a:gdLst/>
            <a:ahLst/>
            <a:cxnLst/>
            <a:rect r="r" b="b" t="t" l="l"/>
            <a:pathLst>
              <a:path h="499046" w="1640242">
                <a:moveTo>
                  <a:pt x="0" y="0"/>
                </a:moveTo>
                <a:lnTo>
                  <a:pt x="1640242" y="0"/>
                </a:lnTo>
                <a:lnTo>
                  <a:pt x="1640242" y="499046"/>
                </a:lnTo>
                <a:lnTo>
                  <a:pt x="0" y="4990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706048" y="100196"/>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664034" y="1810207"/>
            <a:ext cx="3518090" cy="3518090"/>
          </a:xfrm>
          <a:custGeom>
            <a:avLst/>
            <a:gdLst/>
            <a:ahLst/>
            <a:cxnLst/>
            <a:rect r="r" b="b" t="t" l="l"/>
            <a:pathLst>
              <a:path h="3518090" w="3518090">
                <a:moveTo>
                  <a:pt x="0" y="0"/>
                </a:moveTo>
                <a:lnTo>
                  <a:pt x="3518090" y="0"/>
                </a:lnTo>
                <a:lnTo>
                  <a:pt x="3518090" y="3518090"/>
                </a:lnTo>
                <a:lnTo>
                  <a:pt x="0" y="3518090"/>
                </a:lnTo>
                <a:lnTo>
                  <a:pt x="0" y="0"/>
                </a:lnTo>
                <a:close/>
              </a:path>
            </a:pathLst>
          </a:custGeom>
          <a:blipFill>
            <a:blip r:embed="rId9"/>
            <a:stretch>
              <a:fillRect l="0" t="0" r="0" b="0"/>
            </a:stretch>
          </a:blipFill>
          <a:ln w="104775" cap="rnd">
            <a:solidFill>
              <a:srgbClr val="00648F"/>
            </a:solidFill>
            <a:prstDash val="solid"/>
            <a:round/>
          </a:ln>
        </p:spPr>
      </p:sp>
      <p:sp>
        <p:nvSpPr>
          <p:cNvPr name="Freeform 6" id="6"/>
          <p:cNvSpPr/>
          <p:nvPr/>
        </p:nvSpPr>
        <p:spPr>
          <a:xfrm flipH="false" flipV="false" rot="0">
            <a:off x="4058488" y="5646203"/>
            <a:ext cx="3395769" cy="3395769"/>
          </a:xfrm>
          <a:custGeom>
            <a:avLst/>
            <a:gdLst/>
            <a:ahLst/>
            <a:cxnLst/>
            <a:rect r="r" b="b" t="t" l="l"/>
            <a:pathLst>
              <a:path h="3395769" w="3395769">
                <a:moveTo>
                  <a:pt x="0" y="0"/>
                </a:moveTo>
                <a:lnTo>
                  <a:pt x="3395769" y="0"/>
                </a:lnTo>
                <a:lnTo>
                  <a:pt x="3395769" y="3395769"/>
                </a:lnTo>
                <a:lnTo>
                  <a:pt x="0" y="3395769"/>
                </a:lnTo>
                <a:lnTo>
                  <a:pt x="0" y="0"/>
                </a:lnTo>
                <a:close/>
              </a:path>
            </a:pathLst>
          </a:custGeom>
          <a:blipFill>
            <a:blip r:embed="rId10"/>
            <a:stretch>
              <a:fillRect l="0" t="0" r="0" b="0"/>
            </a:stretch>
          </a:blipFill>
          <a:ln w="104775" cap="rnd">
            <a:solidFill>
              <a:srgbClr val="00648F"/>
            </a:solidFill>
            <a:prstDash val="solid"/>
            <a:round/>
          </a:ln>
        </p:spPr>
      </p:sp>
      <p:sp>
        <p:nvSpPr>
          <p:cNvPr name="Freeform 7" id="7"/>
          <p:cNvSpPr/>
          <p:nvPr/>
        </p:nvSpPr>
        <p:spPr>
          <a:xfrm flipH="false" flipV="false" rot="0">
            <a:off x="7515122" y="1810207"/>
            <a:ext cx="3518090" cy="3518090"/>
          </a:xfrm>
          <a:custGeom>
            <a:avLst/>
            <a:gdLst/>
            <a:ahLst/>
            <a:cxnLst/>
            <a:rect r="r" b="b" t="t" l="l"/>
            <a:pathLst>
              <a:path h="3518090" w="3518090">
                <a:moveTo>
                  <a:pt x="0" y="0"/>
                </a:moveTo>
                <a:lnTo>
                  <a:pt x="3518090" y="0"/>
                </a:lnTo>
                <a:lnTo>
                  <a:pt x="3518090" y="3518090"/>
                </a:lnTo>
                <a:lnTo>
                  <a:pt x="0" y="3518090"/>
                </a:lnTo>
                <a:lnTo>
                  <a:pt x="0" y="0"/>
                </a:lnTo>
                <a:close/>
              </a:path>
            </a:pathLst>
          </a:custGeom>
          <a:blipFill>
            <a:blip r:embed="rId11"/>
            <a:stretch>
              <a:fillRect l="-17368" t="0" r="-10001" b="-27369"/>
            </a:stretch>
          </a:blipFill>
          <a:ln w="104775" cap="rnd">
            <a:solidFill>
              <a:srgbClr val="00648F"/>
            </a:solidFill>
            <a:prstDash val="solid"/>
            <a:round/>
          </a:ln>
        </p:spPr>
      </p:sp>
      <p:sp>
        <p:nvSpPr>
          <p:cNvPr name="Freeform 8" id="8"/>
          <p:cNvSpPr/>
          <p:nvPr/>
        </p:nvSpPr>
        <p:spPr>
          <a:xfrm flipH="false" flipV="false" rot="0">
            <a:off x="14484809" y="1896449"/>
            <a:ext cx="3384190" cy="3384190"/>
          </a:xfrm>
          <a:custGeom>
            <a:avLst/>
            <a:gdLst/>
            <a:ahLst/>
            <a:cxnLst/>
            <a:rect r="r" b="b" t="t" l="l"/>
            <a:pathLst>
              <a:path h="3384190" w="3384190">
                <a:moveTo>
                  <a:pt x="0" y="0"/>
                </a:moveTo>
                <a:lnTo>
                  <a:pt x="3384189" y="0"/>
                </a:lnTo>
                <a:lnTo>
                  <a:pt x="3384189" y="3384190"/>
                </a:lnTo>
                <a:lnTo>
                  <a:pt x="0" y="3384190"/>
                </a:lnTo>
                <a:lnTo>
                  <a:pt x="0" y="0"/>
                </a:lnTo>
                <a:close/>
              </a:path>
            </a:pathLst>
          </a:custGeom>
          <a:blipFill>
            <a:blip r:embed="rId12"/>
            <a:stretch>
              <a:fillRect l="0" t="0" r="0" b="0"/>
            </a:stretch>
          </a:blipFill>
          <a:ln w="104775" cap="rnd">
            <a:solidFill>
              <a:srgbClr val="00648F"/>
            </a:solidFill>
            <a:prstDash val="solid"/>
            <a:round/>
          </a:ln>
        </p:spPr>
      </p:sp>
      <p:sp>
        <p:nvSpPr>
          <p:cNvPr name="Freeform 9" id="9"/>
          <p:cNvSpPr/>
          <p:nvPr/>
        </p:nvSpPr>
        <p:spPr>
          <a:xfrm flipH="false" flipV="false" rot="0">
            <a:off x="11223296" y="5662612"/>
            <a:ext cx="3379360" cy="3379360"/>
          </a:xfrm>
          <a:custGeom>
            <a:avLst/>
            <a:gdLst/>
            <a:ahLst/>
            <a:cxnLst/>
            <a:rect r="r" b="b" t="t" l="l"/>
            <a:pathLst>
              <a:path h="3379360" w="3379360">
                <a:moveTo>
                  <a:pt x="0" y="0"/>
                </a:moveTo>
                <a:lnTo>
                  <a:pt x="3379359" y="0"/>
                </a:lnTo>
                <a:lnTo>
                  <a:pt x="3379359" y="3379360"/>
                </a:lnTo>
                <a:lnTo>
                  <a:pt x="0" y="3379360"/>
                </a:lnTo>
                <a:lnTo>
                  <a:pt x="0" y="0"/>
                </a:lnTo>
                <a:close/>
              </a:path>
            </a:pathLst>
          </a:custGeom>
          <a:blipFill>
            <a:blip r:embed="rId13"/>
            <a:stretch>
              <a:fillRect l="0" t="0" r="0" b="0"/>
            </a:stretch>
          </a:blipFill>
          <a:ln w="104775" cap="rnd">
            <a:solidFill>
              <a:srgbClr val="00648F"/>
            </a:solidFill>
            <a:prstDash val="solid"/>
            <a:round/>
          </a:ln>
        </p:spPr>
      </p:sp>
      <p:sp>
        <p:nvSpPr>
          <p:cNvPr name="TextBox 10" id="10"/>
          <p:cNvSpPr txBox="true"/>
          <p:nvPr/>
        </p:nvSpPr>
        <p:spPr>
          <a:xfrm rot="0">
            <a:off x="951753" y="514350"/>
            <a:ext cx="15225150" cy="1000125"/>
          </a:xfrm>
          <a:prstGeom prst="rect">
            <a:avLst/>
          </a:prstGeom>
        </p:spPr>
        <p:txBody>
          <a:bodyPr anchor="t" rtlCol="false" tIns="0" lIns="0" bIns="0" rIns="0">
            <a:spAutoFit/>
          </a:bodyPr>
          <a:lstStyle/>
          <a:p>
            <a:pPr algn="l">
              <a:lnSpc>
                <a:spcPts val="7679"/>
              </a:lnSpc>
            </a:pPr>
            <a:r>
              <a:rPr lang="en-US" b="true" sz="6399">
                <a:solidFill>
                  <a:srgbClr val="041834"/>
                </a:solidFill>
                <a:latin typeface="Arimo Bold"/>
                <a:ea typeface="Arimo Bold"/>
                <a:cs typeface="Arimo Bold"/>
                <a:sym typeface="Arimo Bold"/>
              </a:rPr>
              <a:t>Meet the Team</a:t>
            </a:r>
          </a:p>
        </p:txBody>
      </p:sp>
      <p:sp>
        <p:nvSpPr>
          <p:cNvPr name="TextBox 11" id="11"/>
          <p:cNvSpPr txBox="true"/>
          <p:nvPr/>
        </p:nvSpPr>
        <p:spPr>
          <a:xfrm rot="0">
            <a:off x="606533" y="5299722"/>
            <a:ext cx="3404443"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648F"/>
                </a:solidFill>
                <a:latin typeface="Arimo Bold"/>
                <a:ea typeface="Arimo Bold"/>
                <a:cs typeface="Arimo Bold"/>
                <a:sym typeface="Arimo Bold"/>
              </a:rPr>
              <a:t>Grayson Merritt</a:t>
            </a:r>
          </a:p>
        </p:txBody>
      </p:sp>
      <p:sp>
        <p:nvSpPr>
          <p:cNvPr name="TextBox 12" id="12"/>
          <p:cNvSpPr txBox="true"/>
          <p:nvPr/>
        </p:nvSpPr>
        <p:spPr>
          <a:xfrm rot="0">
            <a:off x="3812826" y="9149719"/>
            <a:ext cx="3887093"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648F"/>
                </a:solidFill>
                <a:latin typeface="Arimo Bold"/>
                <a:ea typeface="Arimo Bold"/>
                <a:cs typeface="Arimo Bold"/>
                <a:sym typeface="Arimo Bold"/>
              </a:rPr>
              <a:t>Soham Bidyadhar</a:t>
            </a:r>
          </a:p>
        </p:txBody>
      </p:sp>
      <p:sp>
        <p:nvSpPr>
          <p:cNvPr name="TextBox 13" id="13"/>
          <p:cNvSpPr txBox="true"/>
          <p:nvPr/>
        </p:nvSpPr>
        <p:spPr>
          <a:xfrm rot="0">
            <a:off x="7784455" y="5299722"/>
            <a:ext cx="2719090"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648F"/>
                </a:solidFill>
                <a:latin typeface="Arimo Bold"/>
                <a:ea typeface="Arimo Bold"/>
                <a:cs typeface="Arimo Bold"/>
                <a:sym typeface="Arimo Bold"/>
              </a:rPr>
              <a:t>Pranav Garg</a:t>
            </a:r>
          </a:p>
        </p:txBody>
      </p:sp>
      <p:sp>
        <p:nvSpPr>
          <p:cNvPr name="TextBox 14" id="14"/>
          <p:cNvSpPr txBox="true"/>
          <p:nvPr/>
        </p:nvSpPr>
        <p:spPr>
          <a:xfrm rot="0">
            <a:off x="11541152" y="9149719"/>
            <a:ext cx="2743646"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648F"/>
                </a:solidFill>
                <a:latin typeface="Arimo Bold"/>
                <a:ea typeface="Arimo Bold"/>
                <a:cs typeface="Arimo Bold"/>
                <a:sym typeface="Arimo Bold"/>
              </a:rPr>
              <a:t>Brinda Asuri</a:t>
            </a:r>
          </a:p>
        </p:txBody>
      </p:sp>
      <p:sp>
        <p:nvSpPr>
          <p:cNvPr name="TextBox 15" id="15"/>
          <p:cNvSpPr txBox="true"/>
          <p:nvPr/>
        </p:nvSpPr>
        <p:spPr>
          <a:xfrm rot="0">
            <a:off x="14857982" y="5299722"/>
            <a:ext cx="2617143" cy="571500"/>
          </a:xfrm>
          <a:prstGeom prst="rect">
            <a:avLst/>
          </a:prstGeom>
        </p:spPr>
        <p:txBody>
          <a:bodyPr anchor="t" rtlCol="false" tIns="0" lIns="0" bIns="0" rIns="0">
            <a:spAutoFit/>
          </a:bodyPr>
          <a:lstStyle/>
          <a:p>
            <a:pPr algn="ctr">
              <a:lnSpc>
                <a:spcPts val="4320"/>
              </a:lnSpc>
              <a:spcBef>
                <a:spcPct val="0"/>
              </a:spcBef>
            </a:pPr>
            <a:r>
              <a:rPr lang="en-US" b="true" sz="3600">
                <a:solidFill>
                  <a:srgbClr val="00648F"/>
                </a:solidFill>
                <a:latin typeface="Arimo Bold"/>
                <a:ea typeface="Arimo Bold"/>
                <a:cs typeface="Arimo Bold"/>
                <a:sym typeface="Arimo Bold"/>
              </a:rPr>
              <a:t>Tom Starkie</a:t>
            </a:r>
          </a:p>
        </p:txBody>
      </p:sp>
      <p:sp>
        <p:nvSpPr>
          <p:cNvPr name="Freeform 16" id="16"/>
          <p:cNvSpPr/>
          <p:nvPr/>
        </p:nvSpPr>
        <p:spPr>
          <a:xfrm flipH="false" flipV="false" rot="0">
            <a:off x="-505906" y="7098137"/>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7" id="17"/>
          <p:cNvGrpSpPr/>
          <p:nvPr/>
        </p:nvGrpSpPr>
        <p:grpSpPr>
          <a:xfrm rot="-2700000">
            <a:off x="10458761" y="-2228921"/>
            <a:ext cx="4457842" cy="4457842"/>
            <a:chOff x="0" y="0"/>
            <a:chExt cx="5943789" cy="5943789"/>
          </a:xfrm>
        </p:grpSpPr>
        <p:sp>
          <p:nvSpPr>
            <p:cNvPr name="Freeform 18" id="18"/>
            <p:cNvSpPr/>
            <p:nvPr/>
          </p:nvSpPr>
          <p:spPr>
            <a:xfrm flipH="false" flipV="false" rot="0">
              <a:off x="0" y="0"/>
              <a:ext cx="5943854" cy="5943854"/>
            </a:xfrm>
            <a:custGeom>
              <a:avLst/>
              <a:gdLst/>
              <a:ahLst/>
              <a:cxnLst/>
              <a:rect r="r" b="b" t="t" l="l"/>
              <a:pathLst>
                <a:path h="5943854" w="5943854">
                  <a:moveTo>
                    <a:pt x="5943854" y="2971927"/>
                  </a:moveTo>
                  <a:cubicBezTo>
                    <a:pt x="5943854" y="4613275"/>
                    <a:pt x="4613275" y="5943854"/>
                    <a:pt x="2971927" y="5943854"/>
                  </a:cubicBezTo>
                  <a:cubicBezTo>
                    <a:pt x="1330579" y="5943854"/>
                    <a:pt x="0" y="4613275"/>
                    <a:pt x="0" y="2971927"/>
                  </a:cubicBezTo>
                  <a:cubicBezTo>
                    <a:pt x="0" y="1330579"/>
                    <a:pt x="1330579" y="0"/>
                    <a:pt x="2971927" y="0"/>
                  </a:cubicBezTo>
                  <a:cubicBezTo>
                    <a:pt x="4613275" y="0"/>
                    <a:pt x="5943854" y="1330579"/>
                    <a:pt x="5943854" y="2971927"/>
                  </a:cubicBezTo>
                  <a:close/>
                </a:path>
              </a:pathLst>
            </a:custGeom>
            <a:solidFill>
              <a:srgbClr val="B6E3F1"/>
            </a:solidFill>
          </p:spPr>
        </p:sp>
      </p:grpSp>
      <p:sp>
        <p:nvSpPr>
          <p:cNvPr name="Freeform 19" id="19"/>
          <p:cNvSpPr/>
          <p:nvPr/>
        </p:nvSpPr>
        <p:spPr>
          <a:xfrm flipH="false" flipV="false" rot="0">
            <a:off x="-70470" y="0"/>
            <a:ext cx="1904444" cy="639834"/>
          </a:xfrm>
          <a:custGeom>
            <a:avLst/>
            <a:gdLst/>
            <a:ahLst/>
            <a:cxnLst/>
            <a:rect r="r" b="b" t="t" l="l"/>
            <a:pathLst>
              <a:path h="639834" w="1904444">
                <a:moveTo>
                  <a:pt x="0" y="0"/>
                </a:moveTo>
                <a:lnTo>
                  <a:pt x="1904444" y="0"/>
                </a:lnTo>
                <a:lnTo>
                  <a:pt x="1904444" y="639834"/>
                </a:lnTo>
                <a:lnTo>
                  <a:pt x="0" y="63983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4678683" y="2248293"/>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8163665" y="6594208"/>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1743035" y="2119359"/>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7394388" y="-1231850"/>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15529118" y="6514202"/>
            <a:ext cx="2339880" cy="2664092"/>
          </a:xfrm>
          <a:custGeom>
            <a:avLst/>
            <a:gdLst/>
            <a:ahLst/>
            <a:cxnLst/>
            <a:rect r="r" b="b" t="t" l="l"/>
            <a:pathLst>
              <a:path h="2664092" w="2339880">
                <a:moveTo>
                  <a:pt x="0" y="0"/>
                </a:moveTo>
                <a:lnTo>
                  <a:pt x="2339880" y="0"/>
                </a:lnTo>
                <a:lnTo>
                  <a:pt x="2339880" y="2664092"/>
                </a:lnTo>
                <a:lnTo>
                  <a:pt x="0" y="2664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301039" y="7849928"/>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5633382" y="601970"/>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396698" y="6088466"/>
            <a:ext cx="7319320" cy="3879240"/>
          </a:xfrm>
          <a:custGeom>
            <a:avLst/>
            <a:gdLst/>
            <a:ahLst/>
            <a:cxnLst/>
            <a:rect r="r" b="b" t="t" l="l"/>
            <a:pathLst>
              <a:path h="3879240" w="7319320">
                <a:moveTo>
                  <a:pt x="0" y="0"/>
                </a:moveTo>
                <a:lnTo>
                  <a:pt x="7319321" y="0"/>
                </a:lnTo>
                <a:lnTo>
                  <a:pt x="7319321" y="3879240"/>
                </a:lnTo>
                <a:lnTo>
                  <a:pt x="0" y="3879240"/>
                </a:lnTo>
                <a:lnTo>
                  <a:pt x="0" y="0"/>
                </a:lnTo>
                <a:close/>
              </a:path>
            </a:pathLst>
          </a:custGeom>
          <a:blipFill>
            <a:blip r:embed="rId9">
              <a:alphaModFix amt="92000"/>
            </a:blip>
            <a:stretch>
              <a:fillRect l="0" t="0" r="0" b="0"/>
            </a:stretch>
          </a:blipFill>
          <a:ln w="38100" cap="rnd">
            <a:solidFill>
              <a:srgbClr val="00648F">
                <a:alpha val="91765"/>
              </a:srgbClr>
            </a:solidFill>
            <a:prstDash val="solid"/>
            <a:round/>
          </a:ln>
        </p:spPr>
      </p:sp>
      <p:sp>
        <p:nvSpPr>
          <p:cNvPr name="TextBox 10" id="10"/>
          <p:cNvSpPr txBox="true"/>
          <p:nvPr/>
        </p:nvSpPr>
        <p:spPr>
          <a:xfrm rot="0">
            <a:off x="1028700" y="411577"/>
            <a:ext cx="7224150"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Data Balancing</a:t>
            </a:r>
          </a:p>
        </p:txBody>
      </p:sp>
      <p:sp>
        <p:nvSpPr>
          <p:cNvPr name="TextBox 11" id="11"/>
          <p:cNvSpPr txBox="true"/>
          <p:nvPr/>
        </p:nvSpPr>
        <p:spPr>
          <a:xfrm rot="0">
            <a:off x="0" y="2475021"/>
            <a:ext cx="6080829" cy="4048125"/>
          </a:xfrm>
          <a:prstGeom prst="rect">
            <a:avLst/>
          </a:prstGeom>
        </p:spPr>
        <p:txBody>
          <a:bodyPr anchor="t" rtlCol="false" tIns="0" lIns="0" bIns="0" rIns="0">
            <a:spAutoFit/>
          </a:bodyPr>
          <a:lstStyle/>
          <a:p>
            <a:pPr algn="ctr">
              <a:lnSpc>
                <a:spcPts val="4320"/>
              </a:lnSpc>
            </a:pPr>
          </a:p>
          <a:p>
            <a:pPr algn="ctr">
              <a:lnSpc>
                <a:spcPts val="3359"/>
              </a:lnSpc>
            </a:pPr>
            <a:r>
              <a:rPr lang="en-US" sz="2799" b="true">
                <a:solidFill>
                  <a:srgbClr val="00648F"/>
                </a:solidFill>
                <a:latin typeface="Arimo Bold"/>
                <a:ea typeface="Arimo Bold"/>
                <a:cs typeface="Arimo Bold"/>
                <a:sym typeface="Arimo Bold"/>
              </a:rPr>
              <a:t>Pros:</a:t>
            </a:r>
          </a:p>
          <a:p>
            <a:pPr algn="l" marL="604519" indent="-302260" lvl="1">
              <a:lnSpc>
                <a:spcPts val="3359"/>
              </a:lnSpc>
              <a:buFont typeface="Arial"/>
              <a:buChar char="•"/>
            </a:pPr>
            <a:r>
              <a:rPr lang="en-US" b="true" sz="2799">
                <a:solidFill>
                  <a:srgbClr val="00648F"/>
                </a:solidFill>
                <a:latin typeface="Arimo Bold"/>
                <a:ea typeface="Arimo Bold"/>
                <a:cs typeface="Arimo Bold"/>
                <a:sym typeface="Arimo Bold"/>
              </a:rPr>
              <a:t>Simple</a:t>
            </a:r>
          </a:p>
          <a:p>
            <a:pPr algn="l" marL="604519" indent="-302260" lvl="1">
              <a:lnSpc>
                <a:spcPts val="3359"/>
              </a:lnSpc>
              <a:buFont typeface="Arial"/>
              <a:buChar char="•"/>
            </a:pPr>
            <a:r>
              <a:rPr lang="en-US" sz="2799">
                <a:solidFill>
                  <a:srgbClr val="00648F"/>
                </a:solidFill>
                <a:latin typeface="Arimo"/>
                <a:ea typeface="Arimo"/>
                <a:cs typeface="Arimo"/>
                <a:sym typeface="Arimo"/>
              </a:rPr>
              <a:t>Preserves original data distribution</a:t>
            </a:r>
          </a:p>
          <a:p>
            <a:pPr algn="l">
              <a:lnSpc>
                <a:spcPts val="3359"/>
              </a:lnSpc>
            </a:pPr>
          </a:p>
          <a:p>
            <a:pPr algn="ctr">
              <a:lnSpc>
                <a:spcPts val="3359"/>
              </a:lnSpc>
            </a:pPr>
            <a:r>
              <a:rPr lang="en-US" sz="2799" b="true">
                <a:solidFill>
                  <a:srgbClr val="00648F"/>
                </a:solidFill>
                <a:latin typeface="Arimo Bold"/>
                <a:ea typeface="Arimo Bold"/>
                <a:cs typeface="Arimo Bold"/>
                <a:sym typeface="Arimo Bold"/>
              </a:rPr>
              <a:t>Cons:</a:t>
            </a:r>
          </a:p>
          <a:p>
            <a:pPr algn="l" marL="604519" indent="-302260" lvl="1">
              <a:lnSpc>
                <a:spcPts val="3359"/>
              </a:lnSpc>
              <a:buFont typeface="Arial"/>
              <a:buChar char="•"/>
            </a:pPr>
            <a:r>
              <a:rPr lang="en-US" sz="2799">
                <a:solidFill>
                  <a:srgbClr val="00648F"/>
                </a:solidFill>
                <a:latin typeface="Arimo"/>
                <a:ea typeface="Arimo"/>
                <a:cs typeface="Arimo"/>
                <a:sym typeface="Arimo"/>
              </a:rPr>
              <a:t>Model </a:t>
            </a:r>
            <a:r>
              <a:rPr lang="en-US" b="true" sz="2799">
                <a:solidFill>
                  <a:srgbClr val="00648F"/>
                </a:solidFill>
                <a:latin typeface="Arimo Bold"/>
                <a:ea typeface="Arimo Bold"/>
                <a:cs typeface="Arimo Bold"/>
                <a:sym typeface="Arimo Bold"/>
              </a:rPr>
              <a:t>bias</a:t>
            </a:r>
            <a:r>
              <a:rPr lang="en-US" sz="2799">
                <a:solidFill>
                  <a:srgbClr val="00648F"/>
                </a:solidFill>
                <a:latin typeface="Arimo"/>
                <a:ea typeface="Arimo"/>
                <a:cs typeface="Arimo"/>
                <a:sym typeface="Arimo"/>
              </a:rPr>
              <a:t> towards majority class</a:t>
            </a:r>
          </a:p>
          <a:p>
            <a:pPr algn="l" marL="604519" indent="-302260" lvl="1">
              <a:lnSpc>
                <a:spcPts val="3359"/>
              </a:lnSpc>
              <a:buFont typeface="Arial"/>
              <a:buChar char="•"/>
            </a:pPr>
            <a:r>
              <a:rPr lang="en-US" sz="2799">
                <a:solidFill>
                  <a:srgbClr val="00648F"/>
                </a:solidFill>
                <a:latin typeface="Arimo"/>
                <a:ea typeface="Arimo"/>
                <a:cs typeface="Arimo"/>
                <a:sym typeface="Arimo"/>
              </a:rPr>
              <a:t>Poor minority class metrics</a:t>
            </a:r>
          </a:p>
          <a:p>
            <a:pPr algn="l">
              <a:lnSpc>
                <a:spcPts val="4320"/>
              </a:lnSpc>
              <a:spcBef>
                <a:spcPct val="0"/>
              </a:spcBef>
            </a:pPr>
          </a:p>
        </p:txBody>
      </p:sp>
      <p:sp>
        <p:nvSpPr>
          <p:cNvPr name="TextBox 12" id="12"/>
          <p:cNvSpPr txBox="true"/>
          <p:nvPr/>
        </p:nvSpPr>
        <p:spPr>
          <a:xfrm rot="0">
            <a:off x="6482958" y="2028511"/>
            <a:ext cx="5427016" cy="3924300"/>
          </a:xfrm>
          <a:prstGeom prst="rect">
            <a:avLst/>
          </a:prstGeom>
        </p:spPr>
        <p:txBody>
          <a:bodyPr anchor="t" rtlCol="false" tIns="0" lIns="0" bIns="0" rIns="0">
            <a:spAutoFit/>
          </a:bodyPr>
          <a:lstStyle/>
          <a:p>
            <a:pPr algn="ctr">
              <a:lnSpc>
                <a:spcPts val="4320"/>
              </a:lnSpc>
            </a:pPr>
          </a:p>
          <a:p>
            <a:pPr algn="ctr">
              <a:lnSpc>
                <a:spcPts val="3359"/>
              </a:lnSpc>
            </a:pPr>
          </a:p>
          <a:p>
            <a:pPr algn="ctr">
              <a:lnSpc>
                <a:spcPts val="3359"/>
              </a:lnSpc>
            </a:pPr>
            <a:r>
              <a:rPr lang="en-US" sz="2799" b="true">
                <a:solidFill>
                  <a:srgbClr val="00648F"/>
                </a:solidFill>
                <a:latin typeface="Arimo Bold"/>
                <a:ea typeface="Arimo Bold"/>
                <a:cs typeface="Arimo Bold"/>
                <a:sym typeface="Arimo Bold"/>
              </a:rPr>
              <a:t>Pros:</a:t>
            </a:r>
          </a:p>
          <a:p>
            <a:pPr algn="l" marL="604519" indent="-302260" lvl="1">
              <a:lnSpc>
                <a:spcPts val="3359"/>
              </a:lnSpc>
              <a:buFont typeface="Arial"/>
              <a:buChar char="•"/>
            </a:pPr>
            <a:r>
              <a:rPr lang="en-US" b="true" sz="2799">
                <a:solidFill>
                  <a:srgbClr val="00648F"/>
                </a:solidFill>
                <a:latin typeface="Arimo Bold"/>
                <a:ea typeface="Arimo Bold"/>
                <a:cs typeface="Arimo Bold"/>
                <a:sym typeface="Arimo Bold"/>
              </a:rPr>
              <a:t>Balances</a:t>
            </a:r>
            <a:r>
              <a:rPr lang="en-US" sz="2799">
                <a:solidFill>
                  <a:srgbClr val="00648F"/>
                </a:solidFill>
                <a:latin typeface="Arimo"/>
                <a:ea typeface="Arimo"/>
                <a:cs typeface="Arimo"/>
                <a:sym typeface="Arimo"/>
              </a:rPr>
              <a:t> class distribution</a:t>
            </a:r>
          </a:p>
          <a:p>
            <a:pPr algn="l" marL="604519" indent="-302260" lvl="1">
              <a:lnSpc>
                <a:spcPts val="3359"/>
              </a:lnSpc>
              <a:buFont typeface="Arial"/>
              <a:buChar char="•"/>
            </a:pPr>
            <a:r>
              <a:rPr lang="en-US" sz="2799">
                <a:solidFill>
                  <a:srgbClr val="00648F"/>
                </a:solidFill>
                <a:latin typeface="Arimo"/>
                <a:ea typeface="Arimo"/>
                <a:cs typeface="Arimo"/>
                <a:sym typeface="Arimo"/>
              </a:rPr>
              <a:t>Improves minority class performance</a:t>
            </a:r>
          </a:p>
          <a:p>
            <a:pPr algn="ctr">
              <a:lnSpc>
                <a:spcPts val="3359"/>
              </a:lnSpc>
            </a:pPr>
            <a:r>
              <a:rPr lang="en-US" sz="2799" b="true">
                <a:solidFill>
                  <a:srgbClr val="00648F"/>
                </a:solidFill>
                <a:latin typeface="Arimo Bold"/>
                <a:ea typeface="Arimo Bold"/>
                <a:cs typeface="Arimo Bold"/>
                <a:sym typeface="Arimo Bold"/>
              </a:rPr>
              <a:t>Cons:</a:t>
            </a:r>
          </a:p>
          <a:p>
            <a:pPr algn="l" marL="604519" indent="-302260" lvl="1">
              <a:lnSpc>
                <a:spcPts val="3359"/>
              </a:lnSpc>
              <a:buFont typeface="Arial"/>
              <a:buChar char="•"/>
            </a:pPr>
            <a:r>
              <a:rPr lang="en-US" sz="2799">
                <a:solidFill>
                  <a:srgbClr val="00648F"/>
                </a:solidFill>
                <a:latin typeface="Arimo"/>
                <a:ea typeface="Arimo"/>
                <a:cs typeface="Arimo"/>
                <a:sym typeface="Arimo"/>
              </a:rPr>
              <a:t>Increased computational load</a:t>
            </a:r>
          </a:p>
          <a:p>
            <a:pPr algn="l" marL="604519" indent="-302260" lvl="1">
              <a:lnSpc>
                <a:spcPts val="3359"/>
              </a:lnSpc>
              <a:buFont typeface="Arial"/>
              <a:buChar char="•"/>
            </a:pPr>
            <a:r>
              <a:rPr lang="en-US" sz="2799">
                <a:solidFill>
                  <a:srgbClr val="00648F"/>
                </a:solidFill>
                <a:latin typeface="Arimo"/>
                <a:ea typeface="Arimo"/>
                <a:cs typeface="Arimo"/>
                <a:sym typeface="Arimo"/>
              </a:rPr>
              <a:t>Potential introduction of </a:t>
            </a:r>
            <a:r>
              <a:rPr lang="en-US" b="true" sz="2799">
                <a:solidFill>
                  <a:srgbClr val="00648F"/>
                </a:solidFill>
                <a:latin typeface="Arimo Bold"/>
                <a:ea typeface="Arimo Bold"/>
                <a:cs typeface="Arimo Bold"/>
                <a:sym typeface="Arimo Bold"/>
              </a:rPr>
              <a:t>noise</a:t>
            </a:r>
          </a:p>
        </p:txBody>
      </p:sp>
      <p:sp>
        <p:nvSpPr>
          <p:cNvPr name="TextBox 13" id="13"/>
          <p:cNvSpPr txBox="true"/>
          <p:nvPr/>
        </p:nvSpPr>
        <p:spPr>
          <a:xfrm rot="0">
            <a:off x="12033799" y="2475021"/>
            <a:ext cx="6533607" cy="4762500"/>
          </a:xfrm>
          <a:prstGeom prst="rect">
            <a:avLst/>
          </a:prstGeom>
        </p:spPr>
        <p:txBody>
          <a:bodyPr anchor="t" rtlCol="false" tIns="0" lIns="0" bIns="0" rIns="0">
            <a:spAutoFit/>
          </a:bodyPr>
          <a:lstStyle/>
          <a:p>
            <a:pPr algn="ctr">
              <a:lnSpc>
                <a:spcPts val="4320"/>
              </a:lnSpc>
            </a:pPr>
          </a:p>
          <a:p>
            <a:pPr algn="ctr">
              <a:lnSpc>
                <a:spcPts val="3359"/>
              </a:lnSpc>
            </a:pPr>
            <a:r>
              <a:rPr lang="en-US" sz="2799" b="true">
                <a:solidFill>
                  <a:srgbClr val="00648F"/>
                </a:solidFill>
                <a:latin typeface="Arimo Bold"/>
                <a:ea typeface="Arimo Bold"/>
                <a:cs typeface="Arimo Bold"/>
                <a:sym typeface="Arimo Bold"/>
              </a:rPr>
              <a:t>Pros:</a:t>
            </a:r>
          </a:p>
          <a:p>
            <a:pPr algn="l" marL="604519" indent="-302260" lvl="1">
              <a:lnSpc>
                <a:spcPts val="3359"/>
              </a:lnSpc>
              <a:buFont typeface="Arial"/>
              <a:buChar char="•"/>
            </a:pPr>
            <a:r>
              <a:rPr lang="en-US" b="true" sz="2799">
                <a:solidFill>
                  <a:srgbClr val="00648F"/>
                </a:solidFill>
                <a:latin typeface="Arimo Bold"/>
                <a:ea typeface="Arimo Bold"/>
                <a:cs typeface="Arimo Bold"/>
                <a:sym typeface="Arimo Bold"/>
              </a:rPr>
              <a:t>Address imbalance</a:t>
            </a:r>
            <a:r>
              <a:rPr lang="en-US" sz="2799">
                <a:solidFill>
                  <a:srgbClr val="00648F"/>
                </a:solidFill>
                <a:latin typeface="Arimo"/>
                <a:ea typeface="Arimo"/>
                <a:cs typeface="Arimo"/>
                <a:sym typeface="Arimo"/>
              </a:rPr>
              <a:t> without changing data size</a:t>
            </a:r>
          </a:p>
          <a:p>
            <a:pPr algn="l" marL="604519" indent="-302260" lvl="1">
              <a:lnSpc>
                <a:spcPts val="3359"/>
              </a:lnSpc>
              <a:buFont typeface="Arial"/>
              <a:buChar char="•"/>
            </a:pPr>
            <a:r>
              <a:rPr lang="en-US" sz="2799">
                <a:solidFill>
                  <a:srgbClr val="00648F"/>
                </a:solidFill>
                <a:latin typeface="Arimo"/>
                <a:ea typeface="Arimo"/>
                <a:cs typeface="Arimo"/>
                <a:sym typeface="Arimo"/>
              </a:rPr>
              <a:t>Encourages model to focus on minority class</a:t>
            </a:r>
          </a:p>
          <a:p>
            <a:pPr algn="ctr">
              <a:lnSpc>
                <a:spcPts val="3359"/>
              </a:lnSpc>
            </a:pPr>
            <a:r>
              <a:rPr lang="en-US" sz="2799" b="true">
                <a:solidFill>
                  <a:srgbClr val="00648F"/>
                </a:solidFill>
                <a:latin typeface="Arimo Bold"/>
                <a:ea typeface="Arimo Bold"/>
                <a:cs typeface="Arimo Bold"/>
                <a:sym typeface="Arimo Bold"/>
              </a:rPr>
              <a:t>Cons:</a:t>
            </a:r>
          </a:p>
          <a:p>
            <a:pPr algn="l" marL="604519" indent="-302260" lvl="1">
              <a:lnSpc>
                <a:spcPts val="3359"/>
              </a:lnSpc>
              <a:buFont typeface="Arial"/>
              <a:buChar char="•"/>
            </a:pPr>
            <a:r>
              <a:rPr lang="en-US" sz="2799">
                <a:solidFill>
                  <a:srgbClr val="00648F"/>
                </a:solidFill>
                <a:latin typeface="Arimo"/>
                <a:ea typeface="Arimo"/>
                <a:cs typeface="Arimo"/>
                <a:sym typeface="Arimo"/>
              </a:rPr>
              <a:t>Less intuitive interpretability</a:t>
            </a:r>
          </a:p>
          <a:p>
            <a:pPr algn="l" marL="604519" indent="-302260" lvl="1">
              <a:lnSpc>
                <a:spcPts val="3359"/>
              </a:lnSpc>
              <a:buFont typeface="Arial"/>
              <a:buChar char="•"/>
            </a:pPr>
            <a:r>
              <a:rPr lang="en-US" sz="2799">
                <a:solidFill>
                  <a:srgbClr val="00648F"/>
                </a:solidFill>
                <a:latin typeface="Arimo"/>
                <a:ea typeface="Arimo"/>
                <a:cs typeface="Arimo"/>
                <a:sym typeface="Arimo"/>
              </a:rPr>
              <a:t>Potential </a:t>
            </a:r>
            <a:r>
              <a:rPr lang="en-US" b="true" sz="2799">
                <a:solidFill>
                  <a:srgbClr val="00648F"/>
                </a:solidFill>
                <a:latin typeface="Arimo Bold"/>
                <a:ea typeface="Arimo Bold"/>
                <a:cs typeface="Arimo Bold"/>
                <a:sym typeface="Arimo Bold"/>
              </a:rPr>
              <a:t>impact on majority class</a:t>
            </a:r>
            <a:r>
              <a:rPr lang="en-US" sz="2799">
                <a:solidFill>
                  <a:srgbClr val="00648F"/>
                </a:solidFill>
                <a:latin typeface="Arimo"/>
                <a:ea typeface="Arimo"/>
                <a:cs typeface="Arimo"/>
                <a:sym typeface="Arimo"/>
              </a:rPr>
              <a:t> performance</a:t>
            </a:r>
          </a:p>
          <a:p>
            <a:pPr algn="ctr">
              <a:lnSpc>
                <a:spcPts val="3359"/>
              </a:lnSpc>
              <a:spcBef>
                <a:spcPct val="0"/>
              </a:spcBef>
            </a:pPr>
            <a:r>
              <a:rPr lang="en-US" b="true" sz="2799">
                <a:solidFill>
                  <a:srgbClr val="00648F"/>
                </a:solidFill>
                <a:latin typeface="Arimo Bold"/>
                <a:ea typeface="Arimo Bold"/>
                <a:cs typeface="Arimo Bold"/>
                <a:sym typeface="Arimo Bold"/>
              </a:rPr>
              <a:t> </a:t>
            </a:r>
          </a:p>
        </p:txBody>
      </p:sp>
      <p:sp>
        <p:nvSpPr>
          <p:cNvPr name="TextBox 14" id="14"/>
          <p:cNvSpPr txBox="true"/>
          <p:nvPr/>
        </p:nvSpPr>
        <p:spPr>
          <a:xfrm rot="0">
            <a:off x="238946" y="1668877"/>
            <a:ext cx="5744465" cy="1238250"/>
          </a:xfrm>
          <a:prstGeom prst="rect">
            <a:avLst/>
          </a:prstGeom>
        </p:spPr>
        <p:txBody>
          <a:bodyPr anchor="t" rtlCol="false" tIns="0" lIns="0" bIns="0" rIns="0">
            <a:spAutoFit/>
          </a:bodyPr>
          <a:lstStyle/>
          <a:p>
            <a:pPr algn="ctr">
              <a:lnSpc>
                <a:spcPts val="4800"/>
              </a:lnSpc>
            </a:pPr>
            <a:r>
              <a:rPr lang="en-US" b="true" sz="4000">
                <a:solidFill>
                  <a:srgbClr val="0E2A47"/>
                </a:solidFill>
                <a:latin typeface="Arimo Bold"/>
                <a:ea typeface="Arimo Bold"/>
                <a:cs typeface="Arimo Bold"/>
                <a:sym typeface="Arimo Bold"/>
              </a:rPr>
              <a:t>  STRATEGY 1: </a:t>
            </a:r>
          </a:p>
          <a:p>
            <a:pPr algn="ctr">
              <a:lnSpc>
                <a:spcPts val="4800"/>
              </a:lnSpc>
              <a:spcBef>
                <a:spcPct val="0"/>
              </a:spcBef>
            </a:pPr>
            <a:r>
              <a:rPr lang="en-US" b="true" sz="4000">
                <a:solidFill>
                  <a:srgbClr val="0E2A47"/>
                </a:solidFill>
                <a:latin typeface="Arimo Bold"/>
                <a:ea typeface="Arimo Bold"/>
                <a:cs typeface="Arimo Bold"/>
                <a:sym typeface="Arimo Bold"/>
              </a:rPr>
              <a:t>Do Nothing</a:t>
            </a:r>
          </a:p>
        </p:txBody>
      </p:sp>
      <p:sp>
        <p:nvSpPr>
          <p:cNvPr name="TextBox 15" id="15"/>
          <p:cNvSpPr txBox="true"/>
          <p:nvPr/>
        </p:nvSpPr>
        <p:spPr>
          <a:xfrm rot="0">
            <a:off x="6401917" y="1668877"/>
            <a:ext cx="5703399" cy="1238250"/>
          </a:xfrm>
          <a:prstGeom prst="rect">
            <a:avLst/>
          </a:prstGeom>
        </p:spPr>
        <p:txBody>
          <a:bodyPr anchor="t" rtlCol="false" tIns="0" lIns="0" bIns="0" rIns="0">
            <a:spAutoFit/>
          </a:bodyPr>
          <a:lstStyle/>
          <a:p>
            <a:pPr algn="ctr">
              <a:lnSpc>
                <a:spcPts val="4800"/>
              </a:lnSpc>
            </a:pPr>
            <a:r>
              <a:rPr lang="en-US" sz="4000" b="true">
                <a:solidFill>
                  <a:srgbClr val="0E2A47"/>
                </a:solidFill>
                <a:latin typeface="Arimo Bold"/>
                <a:ea typeface="Arimo Bold"/>
                <a:cs typeface="Arimo Bold"/>
                <a:sym typeface="Arimo Bold"/>
              </a:rPr>
              <a:t>STRATEGY 2: </a:t>
            </a:r>
          </a:p>
          <a:p>
            <a:pPr algn="ctr">
              <a:lnSpc>
                <a:spcPts val="4800"/>
              </a:lnSpc>
              <a:spcBef>
                <a:spcPct val="0"/>
              </a:spcBef>
            </a:pPr>
            <a:r>
              <a:rPr lang="en-US" b="true" sz="4000">
                <a:solidFill>
                  <a:srgbClr val="0E2A47"/>
                </a:solidFill>
                <a:latin typeface="Arimo Bold"/>
                <a:ea typeface="Arimo Bold"/>
                <a:cs typeface="Arimo Bold"/>
                <a:sym typeface="Arimo Bold"/>
              </a:rPr>
              <a:t>Use SMOTENC</a:t>
            </a:r>
          </a:p>
        </p:txBody>
      </p:sp>
      <p:sp>
        <p:nvSpPr>
          <p:cNvPr name="TextBox 16" id="16"/>
          <p:cNvSpPr txBox="true"/>
          <p:nvPr/>
        </p:nvSpPr>
        <p:spPr>
          <a:xfrm rot="0">
            <a:off x="12227138" y="1668877"/>
            <a:ext cx="6146930" cy="1238250"/>
          </a:xfrm>
          <a:prstGeom prst="rect">
            <a:avLst/>
          </a:prstGeom>
        </p:spPr>
        <p:txBody>
          <a:bodyPr anchor="t" rtlCol="false" tIns="0" lIns="0" bIns="0" rIns="0">
            <a:spAutoFit/>
          </a:bodyPr>
          <a:lstStyle/>
          <a:p>
            <a:pPr algn="ctr">
              <a:lnSpc>
                <a:spcPts val="4800"/>
              </a:lnSpc>
            </a:pPr>
            <a:r>
              <a:rPr lang="en-US" b="true" sz="4000">
                <a:solidFill>
                  <a:srgbClr val="0E2A47"/>
                </a:solidFill>
                <a:latin typeface="Arimo Bold"/>
                <a:ea typeface="Arimo Bold"/>
                <a:cs typeface="Arimo Bold"/>
                <a:sym typeface="Arimo Bold"/>
              </a:rPr>
              <a:t>STRATEGY 3: </a:t>
            </a:r>
          </a:p>
          <a:p>
            <a:pPr algn="ctr">
              <a:lnSpc>
                <a:spcPts val="4800"/>
              </a:lnSpc>
              <a:spcBef>
                <a:spcPct val="0"/>
              </a:spcBef>
            </a:pPr>
            <a:r>
              <a:rPr lang="en-US" b="true" sz="4000">
                <a:solidFill>
                  <a:srgbClr val="0E2A47"/>
                </a:solidFill>
                <a:latin typeface="Arimo Bold"/>
                <a:ea typeface="Arimo Bold"/>
                <a:cs typeface="Arimo Bold"/>
                <a:sym typeface="Arimo Bold"/>
              </a:rPr>
              <a:t>Adjust Class Weights</a:t>
            </a:r>
          </a:p>
        </p:txBody>
      </p:sp>
      <p:sp>
        <p:nvSpPr>
          <p:cNvPr name="AutoShape 17" id="17"/>
          <p:cNvSpPr/>
          <p:nvPr/>
        </p:nvSpPr>
        <p:spPr>
          <a:xfrm>
            <a:off x="6382867" y="2092583"/>
            <a:ext cx="19050" cy="3455573"/>
          </a:xfrm>
          <a:prstGeom prst="line">
            <a:avLst/>
          </a:prstGeom>
          <a:ln cap="flat" w="38100">
            <a:solidFill>
              <a:srgbClr val="0082BA"/>
            </a:solidFill>
            <a:prstDash val="solid"/>
            <a:headEnd type="none" len="sm" w="sm"/>
            <a:tailEnd type="none" len="sm" w="sm"/>
          </a:ln>
        </p:spPr>
      </p:sp>
      <p:sp>
        <p:nvSpPr>
          <p:cNvPr name="AutoShape 18" id="18"/>
          <p:cNvSpPr/>
          <p:nvPr/>
        </p:nvSpPr>
        <p:spPr>
          <a:xfrm>
            <a:off x="12014749" y="2057087"/>
            <a:ext cx="19050" cy="3455573"/>
          </a:xfrm>
          <a:prstGeom prst="line">
            <a:avLst/>
          </a:prstGeom>
          <a:ln cap="flat" w="38100">
            <a:solidFill>
              <a:srgbClr val="0082BA"/>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704891" y="1694346"/>
            <a:ext cx="7371011" cy="8439150"/>
          </a:xfrm>
          <a:prstGeom prst="rect">
            <a:avLst/>
          </a:prstGeom>
        </p:spPr>
        <p:txBody>
          <a:bodyPr anchor="t" rtlCol="false" tIns="0" lIns="0" bIns="0" rIns="0">
            <a:spAutoFit/>
          </a:bodyPr>
          <a:lstStyle/>
          <a:p>
            <a:pPr algn="ctr">
              <a:lnSpc>
                <a:spcPts val="5519"/>
              </a:lnSpc>
              <a:spcBef>
                <a:spcPct val="0"/>
              </a:spcBef>
            </a:pPr>
            <a:r>
              <a:rPr lang="en-US" sz="4599">
                <a:solidFill>
                  <a:srgbClr val="00648F"/>
                </a:solidFill>
                <a:latin typeface="Arimo"/>
                <a:ea typeface="Arimo"/>
                <a:cs typeface="Arimo"/>
                <a:sym typeface="Arimo"/>
              </a:rPr>
              <a:t>9 model types * 3 strategies </a:t>
            </a:r>
          </a:p>
          <a:p>
            <a:pPr algn="ctr">
              <a:lnSpc>
                <a:spcPts val="5519"/>
              </a:lnSpc>
              <a:spcBef>
                <a:spcPct val="0"/>
              </a:spcBef>
            </a:pPr>
            <a:r>
              <a:rPr lang="en-US" sz="4599">
                <a:solidFill>
                  <a:srgbClr val="00648F"/>
                </a:solidFill>
                <a:latin typeface="Arimo"/>
                <a:ea typeface="Arimo"/>
                <a:cs typeface="Arimo"/>
                <a:sym typeface="Arimo"/>
              </a:rPr>
              <a:t>= </a:t>
            </a:r>
            <a:r>
              <a:rPr lang="en-US" b="true" sz="4599">
                <a:solidFill>
                  <a:srgbClr val="00648F"/>
                </a:solidFill>
                <a:latin typeface="Arimo Bold"/>
                <a:ea typeface="Arimo Bold"/>
                <a:cs typeface="Arimo Bold"/>
                <a:sym typeface="Arimo Bold"/>
              </a:rPr>
              <a:t>27 models</a:t>
            </a:r>
            <a:r>
              <a:rPr lang="en-US" sz="4599">
                <a:solidFill>
                  <a:srgbClr val="00648F"/>
                </a:solidFill>
                <a:latin typeface="Arimo"/>
                <a:ea typeface="Arimo"/>
                <a:cs typeface="Arimo"/>
                <a:sym typeface="Arimo"/>
              </a:rPr>
              <a:t> to train</a:t>
            </a:r>
          </a:p>
          <a:p>
            <a:pPr algn="ctr">
              <a:lnSpc>
                <a:spcPts val="4320"/>
              </a:lnSpc>
              <a:spcBef>
                <a:spcPct val="0"/>
              </a:spcBef>
            </a:pPr>
          </a:p>
          <a:p>
            <a:pPr algn="ctr">
              <a:lnSpc>
                <a:spcPts val="5159"/>
              </a:lnSpc>
              <a:spcBef>
                <a:spcPct val="0"/>
              </a:spcBef>
            </a:pPr>
            <a:r>
              <a:rPr lang="en-US" sz="4299">
                <a:solidFill>
                  <a:srgbClr val="00648F"/>
                </a:solidFill>
                <a:latin typeface="Arimo"/>
                <a:ea typeface="Arimo"/>
                <a:cs typeface="Arimo"/>
                <a:sym typeface="Arimo"/>
              </a:rPr>
              <a:t>Bagging? ✔️</a:t>
            </a:r>
          </a:p>
          <a:p>
            <a:pPr algn="ctr">
              <a:lnSpc>
                <a:spcPts val="5159"/>
              </a:lnSpc>
              <a:spcBef>
                <a:spcPct val="0"/>
              </a:spcBef>
            </a:pPr>
            <a:r>
              <a:rPr lang="en-US" sz="4299">
                <a:solidFill>
                  <a:srgbClr val="00648F"/>
                </a:solidFill>
                <a:latin typeface="Arimo"/>
                <a:ea typeface="Arimo"/>
                <a:cs typeface="Arimo"/>
                <a:sym typeface="Arimo"/>
              </a:rPr>
              <a:t>Boosting? ✔️</a:t>
            </a:r>
          </a:p>
          <a:p>
            <a:pPr algn="ctr">
              <a:lnSpc>
                <a:spcPts val="5159"/>
              </a:lnSpc>
              <a:spcBef>
                <a:spcPct val="0"/>
              </a:spcBef>
            </a:pPr>
            <a:r>
              <a:rPr lang="en-US" sz="4299">
                <a:solidFill>
                  <a:srgbClr val="00648F"/>
                </a:solidFill>
                <a:latin typeface="Arimo"/>
                <a:ea typeface="Arimo"/>
                <a:cs typeface="Arimo"/>
                <a:sym typeface="Arimo"/>
              </a:rPr>
              <a:t>Naïve Bayes? ✔️</a:t>
            </a:r>
          </a:p>
          <a:p>
            <a:pPr algn="ctr">
              <a:lnSpc>
                <a:spcPts val="5159"/>
              </a:lnSpc>
              <a:spcBef>
                <a:spcPct val="0"/>
              </a:spcBef>
            </a:pPr>
            <a:r>
              <a:rPr lang="en-US" sz="4299">
                <a:solidFill>
                  <a:srgbClr val="00648F"/>
                </a:solidFill>
                <a:latin typeface="Arimo"/>
                <a:ea typeface="Arimo"/>
                <a:cs typeface="Arimo"/>
                <a:sym typeface="Arimo"/>
              </a:rPr>
              <a:t>Neural Nets? ✔️</a:t>
            </a:r>
          </a:p>
          <a:p>
            <a:pPr algn="ctr">
              <a:lnSpc>
                <a:spcPts val="5159"/>
              </a:lnSpc>
              <a:spcBef>
                <a:spcPct val="0"/>
              </a:spcBef>
            </a:pPr>
            <a:r>
              <a:rPr lang="en-US" sz="4299">
                <a:solidFill>
                  <a:srgbClr val="00648F"/>
                </a:solidFill>
                <a:latin typeface="Arimo"/>
                <a:ea typeface="Arimo"/>
                <a:cs typeface="Arimo"/>
                <a:sym typeface="Arimo"/>
              </a:rPr>
              <a:t>K Cross Fold Validation? ✔️</a:t>
            </a:r>
          </a:p>
          <a:p>
            <a:pPr algn="ctr">
              <a:lnSpc>
                <a:spcPts val="5159"/>
              </a:lnSpc>
              <a:spcBef>
                <a:spcPct val="0"/>
              </a:spcBef>
            </a:pPr>
            <a:r>
              <a:rPr lang="en-US" sz="4299">
                <a:solidFill>
                  <a:srgbClr val="00648F"/>
                </a:solidFill>
                <a:latin typeface="Arimo"/>
                <a:ea typeface="Arimo"/>
                <a:cs typeface="Arimo"/>
                <a:sym typeface="Arimo"/>
              </a:rPr>
              <a:t>Adjusting Thresholds? ✔️</a:t>
            </a:r>
          </a:p>
          <a:p>
            <a:pPr algn="ctr">
              <a:lnSpc>
                <a:spcPts val="5159"/>
              </a:lnSpc>
              <a:spcBef>
                <a:spcPct val="0"/>
              </a:spcBef>
            </a:pPr>
            <a:r>
              <a:rPr lang="en-US" sz="4299">
                <a:solidFill>
                  <a:srgbClr val="00648F"/>
                </a:solidFill>
                <a:latin typeface="Arimo"/>
                <a:ea typeface="Arimo"/>
                <a:cs typeface="Arimo"/>
                <a:sym typeface="Arimo"/>
              </a:rPr>
              <a:t>Hypertuning? ❌</a:t>
            </a:r>
          </a:p>
          <a:p>
            <a:pPr algn="ctr">
              <a:lnSpc>
                <a:spcPts val="5159"/>
              </a:lnSpc>
              <a:spcBef>
                <a:spcPct val="0"/>
              </a:spcBef>
            </a:pPr>
            <a:r>
              <a:rPr lang="en-US" sz="4299">
                <a:solidFill>
                  <a:srgbClr val="00648F"/>
                </a:solidFill>
                <a:latin typeface="Arimo"/>
                <a:ea typeface="Arimo"/>
                <a:cs typeface="Arimo"/>
                <a:sym typeface="Arimo"/>
              </a:rPr>
              <a:t>Feature Importance? ✔️</a:t>
            </a:r>
          </a:p>
          <a:p>
            <a:pPr algn="ctr">
              <a:lnSpc>
                <a:spcPts val="5159"/>
              </a:lnSpc>
              <a:spcBef>
                <a:spcPct val="0"/>
              </a:spcBef>
            </a:pPr>
          </a:p>
          <a:p>
            <a:pPr algn="ctr">
              <a:lnSpc>
                <a:spcPts val="5159"/>
              </a:lnSpc>
              <a:spcBef>
                <a:spcPct val="0"/>
              </a:spcBef>
            </a:pPr>
            <a:r>
              <a:rPr lang="en-US" sz="4299">
                <a:solidFill>
                  <a:srgbClr val="E2583E"/>
                </a:solidFill>
                <a:latin typeface="Arimo"/>
                <a:ea typeface="Arimo"/>
                <a:cs typeface="Arimo"/>
                <a:sym typeface="Arimo"/>
              </a:rPr>
              <a:t>Crazy?</a:t>
            </a:r>
            <a:r>
              <a:rPr lang="en-US" sz="4299">
                <a:solidFill>
                  <a:srgbClr val="00648F"/>
                </a:solidFill>
                <a:latin typeface="Arimo"/>
                <a:ea typeface="Arimo"/>
                <a:cs typeface="Arimo"/>
                <a:sym typeface="Arimo"/>
              </a:rPr>
              <a:t> ✔️</a:t>
            </a:r>
          </a:p>
        </p:txBody>
      </p:sp>
      <p:sp>
        <p:nvSpPr>
          <p:cNvPr name="Freeform 10" id="10"/>
          <p:cNvSpPr/>
          <p:nvPr/>
        </p:nvSpPr>
        <p:spPr>
          <a:xfrm flipH="false" flipV="false" rot="0">
            <a:off x="219684" y="1981186"/>
            <a:ext cx="4714319" cy="4714319"/>
          </a:xfrm>
          <a:custGeom>
            <a:avLst/>
            <a:gdLst/>
            <a:ahLst/>
            <a:cxnLst/>
            <a:rect r="r" b="b" t="t" l="l"/>
            <a:pathLst>
              <a:path h="4714319" w="4714319">
                <a:moveTo>
                  <a:pt x="0" y="0"/>
                </a:moveTo>
                <a:lnTo>
                  <a:pt x="4714318" y="0"/>
                </a:lnTo>
                <a:lnTo>
                  <a:pt x="4714318" y="4714318"/>
                </a:lnTo>
                <a:lnTo>
                  <a:pt x="0" y="4714318"/>
                </a:lnTo>
                <a:lnTo>
                  <a:pt x="0" y="0"/>
                </a:lnTo>
                <a:close/>
              </a:path>
            </a:pathLst>
          </a:custGeom>
          <a:blipFill>
            <a:blip r:embed="rId9"/>
            <a:stretch>
              <a:fillRect l="0" t="0" r="0" b="0"/>
            </a:stretch>
          </a:blipFill>
          <a:ln w="38100" cap="rnd">
            <a:solidFill>
              <a:srgbClr val="00648F"/>
            </a:solidFill>
            <a:prstDash val="solid"/>
            <a:round/>
          </a:ln>
        </p:spPr>
      </p:sp>
      <p:sp>
        <p:nvSpPr>
          <p:cNvPr name="TextBox 11" id="11"/>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A Smorgasbord of Models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6314" y="6925748"/>
            <a:ext cx="3361252" cy="3361252"/>
          </a:xfrm>
          <a:custGeom>
            <a:avLst/>
            <a:gdLst/>
            <a:ahLst/>
            <a:cxnLst/>
            <a:rect r="r" b="b" t="t" l="l"/>
            <a:pathLst>
              <a:path h="3361252" w="3361252">
                <a:moveTo>
                  <a:pt x="0" y="0"/>
                </a:moveTo>
                <a:lnTo>
                  <a:pt x="3361252" y="0"/>
                </a:lnTo>
                <a:lnTo>
                  <a:pt x="3361252" y="3361252"/>
                </a:lnTo>
                <a:lnTo>
                  <a:pt x="0" y="3361252"/>
                </a:lnTo>
                <a:lnTo>
                  <a:pt x="0" y="0"/>
                </a:lnTo>
                <a:close/>
              </a:path>
            </a:pathLst>
          </a:custGeom>
          <a:blipFill>
            <a:blip r:embed="rId9"/>
            <a:stretch>
              <a:fillRect l="0" t="0" r="0" b="0"/>
            </a:stretch>
          </a:blipFill>
        </p:spPr>
      </p:sp>
      <p:sp>
        <p:nvSpPr>
          <p:cNvPr name="Freeform 10" id="10"/>
          <p:cNvSpPr/>
          <p:nvPr/>
        </p:nvSpPr>
        <p:spPr>
          <a:xfrm flipH="false" flipV="false" rot="0">
            <a:off x="10962757" y="1362255"/>
            <a:ext cx="7325246" cy="8924745"/>
          </a:xfrm>
          <a:custGeom>
            <a:avLst/>
            <a:gdLst/>
            <a:ahLst/>
            <a:cxnLst/>
            <a:rect r="r" b="b" t="t" l="l"/>
            <a:pathLst>
              <a:path h="8924745" w="7325246">
                <a:moveTo>
                  <a:pt x="0" y="0"/>
                </a:moveTo>
                <a:lnTo>
                  <a:pt x="7325246" y="0"/>
                </a:lnTo>
                <a:lnTo>
                  <a:pt x="7325246" y="8924745"/>
                </a:lnTo>
                <a:lnTo>
                  <a:pt x="0" y="8924745"/>
                </a:lnTo>
                <a:lnTo>
                  <a:pt x="0" y="0"/>
                </a:lnTo>
                <a:close/>
              </a:path>
            </a:pathLst>
          </a:custGeom>
          <a:blipFill>
            <a:blip r:embed="rId10"/>
            <a:stretch>
              <a:fillRect l="0" t="0" r="0" b="0"/>
            </a:stretch>
          </a:blipFill>
          <a:ln w="38100" cap="rnd">
            <a:solidFill>
              <a:srgbClr val="00648F"/>
            </a:solidFill>
            <a:prstDash val="solid"/>
            <a:round/>
          </a:ln>
        </p:spPr>
      </p:sp>
      <p:sp>
        <p:nvSpPr>
          <p:cNvPr name="TextBox 11" id="11"/>
          <p:cNvSpPr txBox="true"/>
          <p:nvPr/>
        </p:nvSpPr>
        <p:spPr>
          <a:xfrm rot="0">
            <a:off x="232588" y="136661"/>
            <a:ext cx="14960828"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Logistic Regression: </a:t>
            </a:r>
            <a:r>
              <a:rPr lang="en-US" b="true" sz="6799">
                <a:solidFill>
                  <a:srgbClr val="0082BA"/>
                </a:solidFill>
                <a:latin typeface="Arimo Bold"/>
                <a:ea typeface="Arimo Bold"/>
                <a:cs typeface="Arimo Bold"/>
                <a:sym typeface="Arimo Bold"/>
              </a:rPr>
              <a:t>Class Weights</a:t>
            </a:r>
          </a:p>
        </p:txBody>
      </p:sp>
      <p:sp>
        <p:nvSpPr>
          <p:cNvPr name="TextBox 12" id="12"/>
          <p:cNvSpPr txBox="true"/>
          <p:nvPr/>
        </p:nvSpPr>
        <p:spPr>
          <a:xfrm rot="0">
            <a:off x="1062616" y="1810823"/>
            <a:ext cx="9434101" cy="6057900"/>
          </a:xfrm>
          <a:prstGeom prst="rect">
            <a:avLst/>
          </a:prstGeom>
        </p:spPr>
        <p:txBody>
          <a:bodyPr anchor="t" rtlCol="false" tIns="0" lIns="0" bIns="0" rIns="0">
            <a:spAutoFit/>
          </a:bodyPr>
          <a:lstStyle/>
          <a:p>
            <a:pPr algn="l">
              <a:lnSpc>
                <a:spcPts val="5383"/>
              </a:lnSpc>
              <a:spcBef>
                <a:spcPct val="0"/>
              </a:spcBef>
            </a:pPr>
            <a:r>
              <a:rPr lang="en-US" b="true" sz="4486">
                <a:solidFill>
                  <a:srgbClr val="020659"/>
                </a:solidFill>
                <a:latin typeface="Arimo Bold"/>
                <a:ea typeface="Arimo Bold"/>
                <a:cs typeface="Arimo Bold"/>
                <a:sym typeface="Arimo Bold"/>
              </a:rPr>
              <a:t>Lasso Regression with a C of .1</a:t>
            </a:r>
          </a:p>
          <a:p>
            <a:pPr algn="ctr">
              <a:lnSpc>
                <a:spcPts val="5383"/>
              </a:lnSpc>
              <a:spcBef>
                <a:spcPct val="0"/>
              </a:spcBef>
            </a:pPr>
          </a:p>
          <a:p>
            <a:pPr algn="ctr">
              <a:lnSpc>
                <a:spcPts val="6223"/>
              </a:lnSpc>
              <a:spcBef>
                <a:spcPct val="0"/>
              </a:spcBef>
            </a:pPr>
            <a:r>
              <a:rPr lang="en-US" b="true" sz="5186">
                <a:solidFill>
                  <a:srgbClr val="00648F"/>
                </a:solidFill>
                <a:latin typeface="Arimo Bold"/>
                <a:ea typeface="Arimo Bold"/>
                <a:cs typeface="Arimo Bold"/>
                <a:sym typeface="Arimo Bold"/>
              </a:rPr>
              <a:t>Accuracy: </a:t>
            </a:r>
            <a:r>
              <a:rPr lang="en-US" sz="5186">
                <a:solidFill>
                  <a:srgbClr val="00648F"/>
                </a:solidFill>
                <a:latin typeface="Arimo"/>
                <a:ea typeface="Arimo"/>
                <a:cs typeface="Arimo"/>
                <a:sym typeface="Arimo"/>
              </a:rPr>
              <a:t>.781</a:t>
            </a:r>
          </a:p>
          <a:p>
            <a:pPr algn="ctr">
              <a:lnSpc>
                <a:spcPts val="6223"/>
              </a:lnSpc>
              <a:spcBef>
                <a:spcPct val="0"/>
              </a:spcBef>
            </a:pPr>
            <a:r>
              <a:rPr lang="en-US" b="true" sz="5186">
                <a:solidFill>
                  <a:srgbClr val="00648F"/>
                </a:solidFill>
                <a:latin typeface="Arimo Bold"/>
                <a:ea typeface="Arimo Bold"/>
                <a:cs typeface="Arimo Bold"/>
                <a:sym typeface="Arimo Bold"/>
              </a:rPr>
              <a:t>Recall:</a:t>
            </a:r>
            <a:r>
              <a:rPr lang="en-US" sz="5186">
                <a:solidFill>
                  <a:srgbClr val="00648F"/>
                </a:solidFill>
                <a:latin typeface="Arimo"/>
                <a:ea typeface="Arimo"/>
                <a:cs typeface="Arimo"/>
                <a:sym typeface="Arimo"/>
              </a:rPr>
              <a:t> .766</a:t>
            </a:r>
          </a:p>
          <a:p>
            <a:pPr algn="ctr">
              <a:lnSpc>
                <a:spcPts val="6223"/>
              </a:lnSpc>
              <a:spcBef>
                <a:spcPct val="0"/>
              </a:spcBef>
            </a:pPr>
            <a:r>
              <a:rPr lang="en-US" b="true" sz="5186">
                <a:solidFill>
                  <a:srgbClr val="00648F"/>
                </a:solidFill>
                <a:latin typeface="Arimo Bold"/>
                <a:ea typeface="Arimo Bold"/>
                <a:cs typeface="Arimo Bold"/>
                <a:sym typeface="Arimo Bold"/>
              </a:rPr>
              <a:t>Precision:</a:t>
            </a:r>
            <a:r>
              <a:rPr lang="en-US" sz="5186">
                <a:solidFill>
                  <a:srgbClr val="00648F"/>
                </a:solidFill>
                <a:latin typeface="Arimo"/>
                <a:ea typeface="Arimo"/>
                <a:cs typeface="Arimo"/>
                <a:sym typeface="Arimo"/>
              </a:rPr>
              <a:t> .244</a:t>
            </a:r>
          </a:p>
          <a:p>
            <a:pPr algn="ctr">
              <a:lnSpc>
                <a:spcPts val="6223"/>
              </a:lnSpc>
              <a:spcBef>
                <a:spcPct val="0"/>
              </a:spcBef>
            </a:pPr>
            <a:r>
              <a:rPr lang="en-US" b="true" sz="5186">
                <a:solidFill>
                  <a:srgbClr val="00648F"/>
                </a:solidFill>
                <a:latin typeface="Arimo Bold"/>
                <a:ea typeface="Arimo Bold"/>
                <a:cs typeface="Arimo Bold"/>
                <a:sym typeface="Arimo Bold"/>
              </a:rPr>
              <a:t>F1-Score:</a:t>
            </a:r>
            <a:r>
              <a:rPr lang="en-US" sz="5186">
                <a:solidFill>
                  <a:srgbClr val="00648F"/>
                </a:solidFill>
                <a:latin typeface="Arimo"/>
                <a:ea typeface="Arimo"/>
                <a:cs typeface="Arimo"/>
                <a:sym typeface="Arimo"/>
              </a:rPr>
              <a:t> .370</a:t>
            </a:r>
          </a:p>
          <a:p>
            <a:pPr algn="ctr">
              <a:lnSpc>
                <a:spcPts val="6223"/>
              </a:lnSpc>
              <a:spcBef>
                <a:spcPct val="0"/>
              </a:spcBef>
            </a:pPr>
            <a:r>
              <a:rPr lang="en-US" b="true" sz="5186">
                <a:solidFill>
                  <a:srgbClr val="00648F"/>
                </a:solidFill>
                <a:latin typeface="Arimo Bold"/>
                <a:ea typeface="Arimo Bold"/>
                <a:cs typeface="Arimo Bold"/>
                <a:sym typeface="Arimo Bold"/>
              </a:rPr>
              <a:t>ROC AUC:</a:t>
            </a:r>
            <a:r>
              <a:rPr lang="en-US" sz="5186">
                <a:solidFill>
                  <a:srgbClr val="00648F"/>
                </a:solidFill>
                <a:latin typeface="Arimo"/>
                <a:ea typeface="Arimo"/>
                <a:cs typeface="Arimo"/>
                <a:sym typeface="Arimo"/>
              </a:rPr>
              <a:t> .854</a:t>
            </a:r>
          </a:p>
          <a:p>
            <a:pPr algn="ctr">
              <a:lnSpc>
                <a:spcPts val="6223"/>
              </a:lnSpc>
              <a:spcBef>
                <a:spcPct val="0"/>
              </a:spcBef>
            </a:pPr>
            <a:r>
              <a:rPr lang="en-US" b="true" sz="5186">
                <a:solidFill>
                  <a:srgbClr val="00648F"/>
                </a:solidFill>
                <a:latin typeface="Arimo Bold"/>
                <a:ea typeface="Arimo Bold"/>
                <a:cs typeface="Arimo Bold"/>
                <a:sym typeface="Arimo Bold"/>
              </a:rPr>
              <a:t>PR AUC:</a:t>
            </a:r>
            <a:r>
              <a:rPr lang="en-US" sz="5186">
                <a:solidFill>
                  <a:srgbClr val="00648F"/>
                </a:solidFill>
                <a:latin typeface="Arimo"/>
                <a:ea typeface="Arimo"/>
                <a:cs typeface="Arimo"/>
                <a:sym typeface="Arimo"/>
              </a:rPr>
              <a:t> .382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662082" y="8558231"/>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960039" y="1960782"/>
            <a:ext cx="6934560" cy="6934560"/>
          </a:xfrm>
          <a:custGeom>
            <a:avLst/>
            <a:gdLst/>
            <a:ahLst/>
            <a:cxnLst/>
            <a:rect r="r" b="b" t="t" l="l"/>
            <a:pathLst>
              <a:path h="6934560" w="6934560">
                <a:moveTo>
                  <a:pt x="0" y="0"/>
                </a:moveTo>
                <a:lnTo>
                  <a:pt x="6934560" y="0"/>
                </a:lnTo>
                <a:lnTo>
                  <a:pt x="6934560" y="6934560"/>
                </a:lnTo>
                <a:lnTo>
                  <a:pt x="0" y="6934560"/>
                </a:lnTo>
                <a:lnTo>
                  <a:pt x="0" y="0"/>
                </a:lnTo>
                <a:close/>
              </a:path>
            </a:pathLst>
          </a:custGeom>
          <a:blipFill>
            <a:blip r:embed="rId9"/>
            <a:stretch>
              <a:fillRect l="0" t="0" r="0" b="0"/>
            </a:stretch>
          </a:blipFill>
        </p:spPr>
      </p:sp>
      <p:sp>
        <p:nvSpPr>
          <p:cNvPr name="TextBox 10" id="10"/>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Decision Tree - </a:t>
            </a:r>
            <a:r>
              <a:rPr lang="en-US" b="true" sz="6799">
                <a:solidFill>
                  <a:srgbClr val="E2583E"/>
                </a:solidFill>
                <a:latin typeface="Arimo Bold"/>
                <a:ea typeface="Arimo Bold"/>
                <a:cs typeface="Arimo Bold"/>
                <a:sym typeface="Arimo Bold"/>
              </a:rPr>
              <a:t>No SMOTENC</a:t>
            </a:r>
          </a:p>
        </p:txBody>
      </p:sp>
      <p:sp>
        <p:nvSpPr>
          <p:cNvPr name="TextBox 11" id="11"/>
          <p:cNvSpPr txBox="true"/>
          <p:nvPr/>
        </p:nvSpPr>
        <p:spPr>
          <a:xfrm rot="0">
            <a:off x="1550207" y="2269319"/>
            <a:ext cx="6327059" cy="6288913"/>
          </a:xfrm>
          <a:prstGeom prst="rect">
            <a:avLst/>
          </a:prstGeom>
        </p:spPr>
        <p:txBody>
          <a:bodyPr anchor="t" rtlCol="false" tIns="0" lIns="0" bIns="0" rIns="0">
            <a:spAutoFit/>
          </a:bodyPr>
          <a:lstStyle/>
          <a:p>
            <a:pPr algn="ctr">
              <a:lnSpc>
                <a:spcPts val="8276"/>
              </a:lnSpc>
              <a:spcBef>
                <a:spcPct val="0"/>
              </a:spcBef>
            </a:pPr>
            <a:r>
              <a:rPr lang="en-US" b="true" sz="6897">
                <a:solidFill>
                  <a:srgbClr val="00648F"/>
                </a:solidFill>
                <a:latin typeface="Arimo Bold"/>
                <a:ea typeface="Arimo Bold"/>
                <a:cs typeface="Arimo Bold"/>
                <a:sym typeface="Arimo Bold"/>
              </a:rPr>
              <a:t>Accuracy: </a:t>
            </a:r>
            <a:r>
              <a:rPr lang="en-US" sz="6897">
                <a:solidFill>
                  <a:srgbClr val="00648F"/>
                </a:solidFill>
                <a:latin typeface="Arimo"/>
                <a:ea typeface="Arimo"/>
                <a:cs typeface="Arimo"/>
                <a:sym typeface="Arimo"/>
              </a:rPr>
              <a:t>.874</a:t>
            </a:r>
          </a:p>
          <a:p>
            <a:pPr algn="ctr">
              <a:lnSpc>
                <a:spcPts val="8276"/>
              </a:lnSpc>
              <a:spcBef>
                <a:spcPct val="0"/>
              </a:spcBef>
            </a:pPr>
            <a:r>
              <a:rPr lang="en-US" b="true" sz="6897">
                <a:solidFill>
                  <a:srgbClr val="00648F"/>
                </a:solidFill>
                <a:latin typeface="Arimo Bold"/>
                <a:ea typeface="Arimo Bold"/>
                <a:cs typeface="Arimo Bold"/>
                <a:sym typeface="Arimo Bold"/>
              </a:rPr>
              <a:t>Recall: </a:t>
            </a:r>
            <a:r>
              <a:rPr lang="en-US" sz="6897">
                <a:solidFill>
                  <a:srgbClr val="00648F"/>
                </a:solidFill>
                <a:latin typeface="Arimo"/>
                <a:ea typeface="Arimo"/>
                <a:cs typeface="Arimo"/>
                <a:sym typeface="Arimo"/>
              </a:rPr>
              <a:t>.311</a:t>
            </a:r>
          </a:p>
          <a:p>
            <a:pPr algn="ctr">
              <a:lnSpc>
                <a:spcPts val="8276"/>
              </a:lnSpc>
              <a:spcBef>
                <a:spcPct val="0"/>
              </a:spcBef>
            </a:pPr>
            <a:r>
              <a:rPr lang="en-US" b="true" sz="6897">
                <a:solidFill>
                  <a:srgbClr val="00648F"/>
                </a:solidFill>
                <a:latin typeface="Arimo Bold"/>
                <a:ea typeface="Arimo Bold"/>
                <a:cs typeface="Arimo Bold"/>
                <a:sym typeface="Arimo Bold"/>
              </a:rPr>
              <a:t>Precision: </a:t>
            </a:r>
            <a:r>
              <a:rPr lang="en-US" sz="6897">
                <a:solidFill>
                  <a:srgbClr val="00648F"/>
                </a:solidFill>
                <a:latin typeface="Arimo"/>
                <a:ea typeface="Arimo"/>
                <a:cs typeface="Arimo"/>
                <a:sym typeface="Arimo"/>
              </a:rPr>
              <a:t>.279</a:t>
            </a:r>
          </a:p>
          <a:p>
            <a:pPr algn="ctr">
              <a:lnSpc>
                <a:spcPts val="8276"/>
              </a:lnSpc>
              <a:spcBef>
                <a:spcPct val="0"/>
              </a:spcBef>
            </a:pPr>
            <a:r>
              <a:rPr lang="en-US" b="true" sz="6897">
                <a:solidFill>
                  <a:srgbClr val="00648F"/>
                </a:solidFill>
                <a:latin typeface="Arimo Bold"/>
                <a:ea typeface="Arimo Bold"/>
                <a:cs typeface="Arimo Bold"/>
                <a:sym typeface="Arimo Bold"/>
              </a:rPr>
              <a:t>F1-Score: </a:t>
            </a:r>
            <a:r>
              <a:rPr lang="en-US" sz="6897">
                <a:solidFill>
                  <a:srgbClr val="00648F"/>
                </a:solidFill>
                <a:latin typeface="Arimo"/>
                <a:ea typeface="Arimo"/>
                <a:cs typeface="Arimo"/>
                <a:sym typeface="Arimo"/>
              </a:rPr>
              <a:t>.386</a:t>
            </a:r>
          </a:p>
          <a:p>
            <a:pPr algn="ctr">
              <a:lnSpc>
                <a:spcPts val="8276"/>
              </a:lnSpc>
              <a:spcBef>
                <a:spcPct val="0"/>
              </a:spcBef>
            </a:pPr>
            <a:r>
              <a:rPr lang="en-US" b="true" sz="6897">
                <a:solidFill>
                  <a:srgbClr val="00648F"/>
                </a:solidFill>
                <a:latin typeface="Arimo Bold"/>
                <a:ea typeface="Arimo Bold"/>
                <a:cs typeface="Arimo Bold"/>
                <a:sym typeface="Arimo Bold"/>
              </a:rPr>
              <a:t>ROC AUC: </a:t>
            </a:r>
            <a:r>
              <a:rPr lang="en-US" sz="6897">
                <a:solidFill>
                  <a:srgbClr val="00648F"/>
                </a:solidFill>
                <a:latin typeface="Arimo"/>
                <a:ea typeface="Arimo"/>
                <a:cs typeface="Arimo"/>
                <a:sym typeface="Arimo"/>
              </a:rPr>
              <a:t>.618</a:t>
            </a:r>
          </a:p>
          <a:p>
            <a:pPr algn="ctr">
              <a:lnSpc>
                <a:spcPts val="8276"/>
              </a:lnSpc>
              <a:spcBef>
                <a:spcPct val="0"/>
              </a:spcBef>
            </a:pPr>
            <a:r>
              <a:rPr lang="en-US" b="true" sz="6897">
                <a:solidFill>
                  <a:srgbClr val="00648F"/>
                </a:solidFill>
                <a:latin typeface="Arimo Bold"/>
                <a:ea typeface="Arimo Bold"/>
                <a:cs typeface="Arimo Bold"/>
                <a:sym typeface="Arimo Bold"/>
              </a:rPr>
              <a:t>PR AUC: </a:t>
            </a:r>
            <a:r>
              <a:rPr lang="en-US" sz="6897">
                <a:solidFill>
                  <a:srgbClr val="00648F"/>
                </a:solidFill>
                <a:latin typeface="Arimo"/>
                <a:ea typeface="Arimo"/>
                <a:cs typeface="Arimo"/>
                <a:sym typeface="Arimo"/>
              </a:rPr>
              <a:t>.324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8018894" y="1468852"/>
            <a:ext cx="9814708" cy="8587870"/>
          </a:xfrm>
          <a:custGeom>
            <a:avLst/>
            <a:gdLst/>
            <a:ahLst/>
            <a:cxnLst/>
            <a:rect r="r" b="b" t="t" l="l"/>
            <a:pathLst>
              <a:path h="8587870" w="9814708">
                <a:moveTo>
                  <a:pt x="0" y="0"/>
                </a:moveTo>
                <a:lnTo>
                  <a:pt x="9814709" y="0"/>
                </a:lnTo>
                <a:lnTo>
                  <a:pt x="9814709" y="8587870"/>
                </a:lnTo>
                <a:lnTo>
                  <a:pt x="0" y="8587870"/>
                </a:lnTo>
                <a:lnTo>
                  <a:pt x="0" y="0"/>
                </a:lnTo>
                <a:close/>
              </a:path>
            </a:pathLst>
          </a:custGeom>
          <a:blipFill>
            <a:blip r:embed="rId9"/>
            <a:stretch>
              <a:fillRect l="0" t="0" r="0" b="0"/>
            </a:stretch>
          </a:blipFill>
          <a:ln w="38100" cap="rnd">
            <a:solidFill>
              <a:srgbClr val="00648F"/>
            </a:solidFill>
            <a:prstDash val="solid"/>
            <a:round/>
          </a:ln>
        </p:spPr>
      </p:sp>
      <p:sp>
        <p:nvSpPr>
          <p:cNvPr name="Freeform 10" id="10"/>
          <p:cNvSpPr/>
          <p:nvPr/>
        </p:nvSpPr>
        <p:spPr>
          <a:xfrm flipH="false" flipV="false" rot="0">
            <a:off x="-312783" y="273002"/>
            <a:ext cx="2391701" cy="2391701"/>
          </a:xfrm>
          <a:custGeom>
            <a:avLst/>
            <a:gdLst/>
            <a:ahLst/>
            <a:cxnLst/>
            <a:rect r="r" b="b" t="t" l="l"/>
            <a:pathLst>
              <a:path h="2391701" w="2391701">
                <a:moveTo>
                  <a:pt x="0" y="0"/>
                </a:moveTo>
                <a:lnTo>
                  <a:pt x="2391701" y="0"/>
                </a:lnTo>
                <a:lnTo>
                  <a:pt x="2391701" y="2391700"/>
                </a:lnTo>
                <a:lnTo>
                  <a:pt x="0" y="2391700"/>
                </a:lnTo>
                <a:lnTo>
                  <a:pt x="0" y="0"/>
                </a:lnTo>
                <a:close/>
              </a:path>
            </a:pathLst>
          </a:custGeom>
          <a:blipFill>
            <a:blip r:embed="rId10"/>
            <a:stretch>
              <a:fillRect l="0" t="0" r="0" b="0"/>
            </a:stretch>
          </a:blipFill>
        </p:spPr>
      </p:sp>
      <p:sp>
        <p:nvSpPr>
          <p:cNvPr name="Freeform 11" id="11"/>
          <p:cNvSpPr/>
          <p:nvPr/>
        </p:nvSpPr>
        <p:spPr>
          <a:xfrm flipH="false" flipV="false" rot="0">
            <a:off x="2652701" y="6919646"/>
            <a:ext cx="3944820" cy="2649426"/>
          </a:xfrm>
          <a:custGeom>
            <a:avLst/>
            <a:gdLst/>
            <a:ahLst/>
            <a:cxnLst/>
            <a:rect r="r" b="b" t="t" l="l"/>
            <a:pathLst>
              <a:path h="2649426" w="3944820">
                <a:moveTo>
                  <a:pt x="0" y="0"/>
                </a:moveTo>
                <a:lnTo>
                  <a:pt x="3944820" y="0"/>
                </a:lnTo>
                <a:lnTo>
                  <a:pt x="3944820" y="2649426"/>
                </a:lnTo>
                <a:lnTo>
                  <a:pt x="0" y="26494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719672" y="24442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Random Forests: </a:t>
            </a:r>
            <a:r>
              <a:rPr lang="en-US" b="true" sz="6799">
                <a:solidFill>
                  <a:srgbClr val="16BFBF"/>
                </a:solidFill>
                <a:latin typeface="Arimo Bold"/>
                <a:ea typeface="Arimo Bold"/>
                <a:cs typeface="Arimo Bold"/>
                <a:sym typeface="Arimo Bold"/>
              </a:rPr>
              <a:t>SMOTENC</a:t>
            </a:r>
          </a:p>
        </p:txBody>
      </p:sp>
      <p:sp>
        <p:nvSpPr>
          <p:cNvPr name="TextBox 13" id="13"/>
          <p:cNvSpPr txBox="true"/>
          <p:nvPr/>
        </p:nvSpPr>
        <p:spPr>
          <a:xfrm rot="0">
            <a:off x="2226706" y="1979797"/>
            <a:ext cx="4796810" cy="4486275"/>
          </a:xfrm>
          <a:prstGeom prst="rect">
            <a:avLst/>
          </a:prstGeom>
        </p:spPr>
        <p:txBody>
          <a:bodyPr anchor="t" rtlCol="false" tIns="0" lIns="0" bIns="0" rIns="0">
            <a:spAutoFit/>
          </a:bodyPr>
          <a:lstStyle/>
          <a:p>
            <a:pPr algn="l">
              <a:lnSpc>
                <a:spcPts val="5905"/>
              </a:lnSpc>
              <a:spcBef>
                <a:spcPct val="0"/>
              </a:spcBef>
            </a:pPr>
            <a:r>
              <a:rPr lang="en-US" b="true" sz="4920">
                <a:solidFill>
                  <a:srgbClr val="00648F"/>
                </a:solidFill>
                <a:latin typeface="Arimo Bold"/>
                <a:ea typeface="Arimo Bold"/>
                <a:cs typeface="Arimo Bold"/>
                <a:sym typeface="Arimo Bold"/>
              </a:rPr>
              <a:t>Accuracy: </a:t>
            </a:r>
            <a:r>
              <a:rPr lang="en-US" sz="4920">
                <a:solidFill>
                  <a:srgbClr val="00648F"/>
                </a:solidFill>
                <a:latin typeface="Arimo"/>
                <a:ea typeface="Arimo"/>
                <a:cs typeface="Arimo"/>
                <a:sym typeface="Arimo"/>
              </a:rPr>
              <a:t>.896</a:t>
            </a:r>
          </a:p>
          <a:p>
            <a:pPr algn="l">
              <a:lnSpc>
                <a:spcPts val="5905"/>
              </a:lnSpc>
              <a:spcBef>
                <a:spcPct val="0"/>
              </a:spcBef>
            </a:pPr>
            <a:r>
              <a:rPr lang="en-US" b="true" sz="4920">
                <a:solidFill>
                  <a:srgbClr val="00648F"/>
                </a:solidFill>
                <a:latin typeface="Arimo Bold"/>
                <a:ea typeface="Arimo Bold"/>
                <a:cs typeface="Arimo Bold"/>
                <a:sym typeface="Arimo Bold"/>
              </a:rPr>
              <a:t>Recall: </a:t>
            </a:r>
            <a:r>
              <a:rPr lang="en-US" sz="4920">
                <a:solidFill>
                  <a:srgbClr val="00648F"/>
                </a:solidFill>
                <a:latin typeface="Arimo"/>
                <a:ea typeface="Arimo"/>
                <a:cs typeface="Arimo"/>
                <a:sym typeface="Arimo"/>
              </a:rPr>
              <a:t>.386</a:t>
            </a:r>
          </a:p>
          <a:p>
            <a:pPr algn="l">
              <a:lnSpc>
                <a:spcPts val="5905"/>
              </a:lnSpc>
              <a:spcBef>
                <a:spcPct val="0"/>
              </a:spcBef>
            </a:pPr>
            <a:r>
              <a:rPr lang="en-US" b="true" sz="4920">
                <a:solidFill>
                  <a:srgbClr val="00648F"/>
                </a:solidFill>
                <a:latin typeface="Arimo Bold"/>
                <a:ea typeface="Arimo Bold"/>
                <a:cs typeface="Arimo Bold"/>
                <a:sym typeface="Arimo Bold"/>
              </a:rPr>
              <a:t>Precision: </a:t>
            </a:r>
            <a:r>
              <a:rPr lang="en-US" sz="4920">
                <a:solidFill>
                  <a:srgbClr val="00648F"/>
                </a:solidFill>
                <a:latin typeface="Arimo"/>
                <a:ea typeface="Arimo"/>
                <a:cs typeface="Arimo"/>
                <a:sym typeface="Arimo"/>
              </a:rPr>
              <a:t>.386</a:t>
            </a:r>
          </a:p>
          <a:p>
            <a:pPr algn="l">
              <a:lnSpc>
                <a:spcPts val="5905"/>
              </a:lnSpc>
              <a:spcBef>
                <a:spcPct val="0"/>
              </a:spcBef>
            </a:pPr>
            <a:r>
              <a:rPr lang="en-US" b="true" sz="4920">
                <a:solidFill>
                  <a:srgbClr val="00648F"/>
                </a:solidFill>
                <a:latin typeface="Arimo Bold"/>
                <a:ea typeface="Arimo Bold"/>
                <a:cs typeface="Arimo Bold"/>
                <a:sym typeface="Arimo Bold"/>
              </a:rPr>
              <a:t>F1-Score: </a:t>
            </a:r>
            <a:r>
              <a:rPr lang="en-US" sz="4920">
                <a:solidFill>
                  <a:srgbClr val="00648F"/>
                </a:solidFill>
                <a:latin typeface="Arimo"/>
                <a:ea typeface="Arimo"/>
                <a:cs typeface="Arimo"/>
                <a:sym typeface="Arimo"/>
              </a:rPr>
              <a:t>.386</a:t>
            </a:r>
          </a:p>
          <a:p>
            <a:pPr algn="l">
              <a:lnSpc>
                <a:spcPts val="5905"/>
              </a:lnSpc>
              <a:spcBef>
                <a:spcPct val="0"/>
              </a:spcBef>
            </a:pPr>
            <a:r>
              <a:rPr lang="en-US" b="true" sz="4920">
                <a:solidFill>
                  <a:srgbClr val="00648F"/>
                </a:solidFill>
                <a:latin typeface="Arimo Bold"/>
                <a:ea typeface="Arimo Bold"/>
                <a:cs typeface="Arimo Bold"/>
                <a:sym typeface="Arimo Bold"/>
              </a:rPr>
              <a:t>ROC AUC: </a:t>
            </a:r>
            <a:r>
              <a:rPr lang="en-US" sz="4920">
                <a:solidFill>
                  <a:srgbClr val="00648F"/>
                </a:solidFill>
                <a:latin typeface="Arimo"/>
                <a:ea typeface="Arimo"/>
                <a:cs typeface="Arimo"/>
                <a:sym typeface="Arimo"/>
              </a:rPr>
              <a:t>.849</a:t>
            </a:r>
          </a:p>
          <a:p>
            <a:pPr algn="l">
              <a:lnSpc>
                <a:spcPts val="5905"/>
              </a:lnSpc>
              <a:spcBef>
                <a:spcPct val="0"/>
              </a:spcBef>
            </a:pPr>
            <a:r>
              <a:rPr lang="en-US" b="true" sz="4920">
                <a:solidFill>
                  <a:srgbClr val="00648F"/>
                </a:solidFill>
                <a:latin typeface="Arimo Bold"/>
                <a:ea typeface="Arimo Bold"/>
                <a:cs typeface="Arimo Bold"/>
                <a:sym typeface="Arimo Bold"/>
              </a:rPr>
              <a:t>PR AUC: </a:t>
            </a:r>
            <a:r>
              <a:rPr lang="en-US" sz="4920">
                <a:solidFill>
                  <a:srgbClr val="00648F"/>
                </a:solidFill>
                <a:latin typeface="Arimo"/>
                <a:ea typeface="Arimo"/>
                <a:cs typeface="Arimo"/>
                <a:sym typeface="Arimo"/>
              </a:rPr>
              <a:t>.346</a:t>
            </a:r>
          </a:p>
        </p:txBody>
      </p:sp>
      <p:sp>
        <p:nvSpPr>
          <p:cNvPr name="TextBox 14" id="14"/>
          <p:cNvSpPr txBox="true"/>
          <p:nvPr/>
        </p:nvSpPr>
        <p:spPr>
          <a:xfrm rot="0">
            <a:off x="2768066" y="7045012"/>
            <a:ext cx="3714091" cy="3000375"/>
          </a:xfrm>
          <a:prstGeom prst="rect">
            <a:avLst/>
          </a:prstGeom>
        </p:spPr>
        <p:txBody>
          <a:bodyPr anchor="t" rtlCol="false" tIns="0" lIns="0" bIns="0" rIns="0">
            <a:spAutoFit/>
          </a:bodyPr>
          <a:lstStyle/>
          <a:p>
            <a:pPr algn="ctr">
              <a:lnSpc>
                <a:spcPts val="4404"/>
              </a:lnSpc>
              <a:spcBef>
                <a:spcPct val="0"/>
              </a:spcBef>
            </a:pPr>
            <a:r>
              <a:rPr lang="en-US" b="true" sz="3670">
                <a:solidFill>
                  <a:srgbClr val="0082BA"/>
                </a:solidFill>
                <a:latin typeface="Arimo Bold"/>
                <a:ea typeface="Arimo Bold"/>
                <a:cs typeface="Arimo Bold"/>
                <a:sym typeface="Arimo Bold"/>
              </a:rPr>
              <a:t>Recall at 90% </a:t>
            </a:r>
          </a:p>
          <a:p>
            <a:pPr algn="ctr">
              <a:lnSpc>
                <a:spcPts val="4404"/>
              </a:lnSpc>
              <a:spcBef>
                <a:spcPct val="0"/>
              </a:spcBef>
            </a:pPr>
            <a:r>
              <a:rPr lang="en-US" b="true" sz="3670">
                <a:solidFill>
                  <a:srgbClr val="0082BA"/>
                </a:solidFill>
                <a:latin typeface="Arimo Bold"/>
                <a:ea typeface="Arimo Bold"/>
                <a:cs typeface="Arimo Bold"/>
                <a:sym typeface="Arimo Bold"/>
              </a:rPr>
              <a:t>Threshold: </a:t>
            </a:r>
            <a:r>
              <a:rPr lang="en-US" sz="3670">
                <a:solidFill>
                  <a:srgbClr val="0082BA"/>
                </a:solidFill>
                <a:latin typeface="Arimo"/>
                <a:ea typeface="Arimo"/>
                <a:cs typeface="Arimo"/>
                <a:sym typeface="Arimo"/>
              </a:rPr>
              <a:t>.16</a:t>
            </a:r>
          </a:p>
          <a:p>
            <a:pPr algn="ctr">
              <a:lnSpc>
                <a:spcPts val="4524"/>
              </a:lnSpc>
              <a:spcBef>
                <a:spcPct val="0"/>
              </a:spcBef>
            </a:pPr>
            <a:r>
              <a:rPr lang="en-US" b="true" sz="3770">
                <a:solidFill>
                  <a:srgbClr val="0082BA"/>
                </a:solidFill>
                <a:latin typeface="Arimo Bold"/>
                <a:ea typeface="Arimo Bold"/>
                <a:cs typeface="Arimo Bold"/>
                <a:sym typeface="Arimo Bold"/>
              </a:rPr>
              <a:t>Precision: </a:t>
            </a:r>
            <a:r>
              <a:rPr lang="en-US" sz="3770">
                <a:solidFill>
                  <a:srgbClr val="0082BA"/>
                </a:solidFill>
                <a:latin typeface="Arimo"/>
                <a:ea typeface="Arimo"/>
                <a:cs typeface="Arimo"/>
                <a:sym typeface="Arimo"/>
              </a:rPr>
              <a:t>.176</a:t>
            </a:r>
            <a:r>
              <a:rPr lang="en-US" b="true" sz="3770">
                <a:solidFill>
                  <a:srgbClr val="0082BA"/>
                </a:solidFill>
                <a:latin typeface="Arimo Bold"/>
                <a:ea typeface="Arimo Bold"/>
                <a:cs typeface="Arimo Bold"/>
                <a:sym typeface="Arimo Bold"/>
              </a:rPr>
              <a:t> </a:t>
            </a:r>
          </a:p>
          <a:p>
            <a:pPr algn="ctr">
              <a:lnSpc>
                <a:spcPts val="4404"/>
              </a:lnSpc>
              <a:spcBef>
                <a:spcPct val="0"/>
              </a:spcBef>
            </a:pPr>
            <a:r>
              <a:rPr lang="en-US" b="true" sz="3670">
                <a:solidFill>
                  <a:srgbClr val="0082BA"/>
                </a:solidFill>
                <a:latin typeface="Arimo Bold"/>
                <a:ea typeface="Arimo Bold"/>
                <a:cs typeface="Arimo Bold"/>
                <a:sym typeface="Arimo Bold"/>
              </a:rPr>
              <a:t>F1-Score: </a:t>
            </a:r>
            <a:r>
              <a:rPr lang="en-US" sz="3670">
                <a:solidFill>
                  <a:srgbClr val="0082BA"/>
                </a:solidFill>
                <a:latin typeface="Arimo"/>
                <a:ea typeface="Arimo"/>
                <a:cs typeface="Arimo"/>
                <a:sym typeface="Arimo"/>
              </a:rPr>
              <a:t>.295</a:t>
            </a:r>
          </a:p>
          <a:p>
            <a:pPr algn="ctr">
              <a:lnSpc>
                <a:spcPts val="5885"/>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TextBox 8" id="8"/>
          <p:cNvSpPr txBox="true"/>
          <p:nvPr/>
        </p:nvSpPr>
        <p:spPr>
          <a:xfrm rot="0">
            <a:off x="1028700" y="411577"/>
            <a:ext cx="14378506"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Brief Intro to Threshold Adjusting</a:t>
            </a:r>
          </a:p>
        </p:txBody>
      </p:sp>
      <p:sp>
        <p:nvSpPr>
          <p:cNvPr name="Freeform 9" id="9"/>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042684" y="4136643"/>
            <a:ext cx="8245319" cy="6232902"/>
          </a:xfrm>
          <a:custGeom>
            <a:avLst/>
            <a:gdLst/>
            <a:ahLst/>
            <a:cxnLst/>
            <a:rect r="r" b="b" t="t" l="l"/>
            <a:pathLst>
              <a:path h="6232902" w="8245319">
                <a:moveTo>
                  <a:pt x="0" y="0"/>
                </a:moveTo>
                <a:lnTo>
                  <a:pt x="8245319" y="0"/>
                </a:lnTo>
                <a:lnTo>
                  <a:pt x="8245319" y="6232901"/>
                </a:lnTo>
                <a:lnTo>
                  <a:pt x="0" y="6232901"/>
                </a:lnTo>
                <a:lnTo>
                  <a:pt x="0" y="0"/>
                </a:lnTo>
                <a:close/>
              </a:path>
            </a:pathLst>
          </a:custGeom>
          <a:blipFill>
            <a:blip r:embed="rId9"/>
            <a:stretch>
              <a:fillRect l="0" t="0" r="0" b="0"/>
            </a:stretch>
          </a:blipFill>
          <a:ln w="38100" cap="rnd">
            <a:solidFill>
              <a:srgbClr val="020659"/>
            </a:solidFill>
            <a:prstDash val="solid"/>
            <a:round/>
          </a:ln>
        </p:spPr>
      </p:sp>
      <p:sp>
        <p:nvSpPr>
          <p:cNvPr name="TextBox 11" id="11"/>
          <p:cNvSpPr txBox="true"/>
          <p:nvPr/>
        </p:nvSpPr>
        <p:spPr>
          <a:xfrm rot="0">
            <a:off x="1233352" y="1987693"/>
            <a:ext cx="8640523" cy="7743825"/>
          </a:xfrm>
          <a:prstGeom prst="rect">
            <a:avLst/>
          </a:prstGeom>
        </p:spPr>
        <p:txBody>
          <a:bodyPr anchor="t" rtlCol="false" tIns="0" lIns="0" bIns="0" rIns="0">
            <a:spAutoFit/>
          </a:bodyPr>
          <a:lstStyle/>
          <a:p>
            <a:pPr algn="ctr">
              <a:lnSpc>
                <a:spcPts val="4619"/>
              </a:lnSpc>
              <a:spcBef>
                <a:spcPct val="0"/>
              </a:spcBef>
            </a:pPr>
            <a:r>
              <a:rPr lang="en-US" b="true" sz="3849">
                <a:solidFill>
                  <a:srgbClr val="020659"/>
                </a:solidFill>
                <a:latin typeface="Arimo Bold"/>
                <a:ea typeface="Arimo Bold"/>
                <a:cs typeface="Arimo Bold"/>
                <a:sym typeface="Arimo Bold"/>
              </a:rPr>
              <a:t>OUR GOAL: Lower False Negatives</a:t>
            </a:r>
          </a:p>
          <a:p>
            <a:pPr algn="ctr">
              <a:lnSpc>
                <a:spcPts val="4619"/>
              </a:lnSpc>
              <a:spcBef>
                <a:spcPct val="0"/>
              </a:spcBef>
            </a:pPr>
          </a:p>
          <a:p>
            <a:pPr algn="ctr">
              <a:lnSpc>
                <a:spcPts val="5903"/>
              </a:lnSpc>
            </a:pPr>
            <a:r>
              <a:rPr lang="en-US" sz="3412">
                <a:solidFill>
                  <a:srgbClr val="020659"/>
                </a:solidFill>
                <a:latin typeface="Arimo"/>
                <a:ea typeface="Arimo"/>
                <a:cs typeface="Arimo"/>
                <a:sym typeface="Arimo"/>
              </a:rPr>
              <a:t>Threshold ⬇️</a:t>
            </a:r>
          </a:p>
          <a:p>
            <a:pPr algn="ctr">
              <a:lnSpc>
                <a:spcPts val="5903"/>
              </a:lnSpc>
            </a:pPr>
            <a:r>
              <a:rPr lang="en-US" sz="3412">
                <a:solidFill>
                  <a:srgbClr val="020659"/>
                </a:solidFill>
                <a:latin typeface="Arimo"/>
                <a:ea typeface="Arimo"/>
                <a:cs typeface="Arimo"/>
                <a:sym typeface="Arimo"/>
              </a:rPr>
              <a:t>Predicted Positive ⬆️</a:t>
            </a:r>
          </a:p>
          <a:p>
            <a:pPr algn="ctr">
              <a:lnSpc>
                <a:spcPts val="5903"/>
              </a:lnSpc>
            </a:pPr>
            <a:r>
              <a:rPr lang="en-US" sz="3412">
                <a:solidFill>
                  <a:srgbClr val="020659"/>
                </a:solidFill>
                <a:latin typeface="Arimo"/>
                <a:ea typeface="Arimo"/>
                <a:cs typeface="Arimo"/>
                <a:sym typeface="Arimo"/>
              </a:rPr>
              <a:t>Recall ⬆️ (True Positive Rate) </a:t>
            </a:r>
          </a:p>
          <a:p>
            <a:pPr algn="ctr">
              <a:lnSpc>
                <a:spcPts val="5903"/>
              </a:lnSpc>
            </a:pPr>
            <a:r>
              <a:rPr lang="en-US" sz="3412">
                <a:solidFill>
                  <a:srgbClr val="020659"/>
                </a:solidFill>
                <a:latin typeface="Arimo"/>
                <a:ea typeface="Arimo"/>
                <a:cs typeface="Arimo"/>
                <a:sym typeface="Arimo"/>
              </a:rPr>
              <a:t>Precision ⬇️ (Increase False Positives) </a:t>
            </a:r>
          </a:p>
          <a:p>
            <a:pPr algn="ctr">
              <a:lnSpc>
                <a:spcPts val="5903"/>
              </a:lnSpc>
            </a:pPr>
            <a:r>
              <a:rPr lang="en-US" sz="3412">
                <a:solidFill>
                  <a:srgbClr val="020659"/>
                </a:solidFill>
                <a:latin typeface="Arimo"/>
                <a:ea typeface="Arimo"/>
                <a:cs typeface="Arimo"/>
                <a:sym typeface="Arimo"/>
              </a:rPr>
              <a:t>Accuracy ⬇️</a:t>
            </a:r>
          </a:p>
          <a:p>
            <a:pPr algn="ctr">
              <a:lnSpc>
                <a:spcPts val="5903"/>
              </a:lnSpc>
              <a:spcBef>
                <a:spcPct val="0"/>
              </a:spcBef>
            </a:pPr>
          </a:p>
          <a:p>
            <a:pPr algn="l" marL="607216" indent="-303608" lvl="1">
              <a:lnSpc>
                <a:spcPts val="3374"/>
              </a:lnSpc>
              <a:buFont typeface="Arial"/>
              <a:buChar char="•"/>
            </a:pPr>
            <a:r>
              <a:rPr lang="en-US" sz="2812">
                <a:solidFill>
                  <a:srgbClr val="020659"/>
                </a:solidFill>
                <a:latin typeface="Arimo"/>
                <a:ea typeface="Arimo"/>
                <a:cs typeface="Arimo"/>
                <a:sym typeface="Arimo"/>
              </a:rPr>
              <a:t>Results in more false alarms, but can also provide more critical care for those who need it, ensuring that we do not miss any actual positive cases, even if it means allocating additional resources to review and manage these cases.</a:t>
            </a:r>
          </a:p>
        </p:txBody>
      </p:sp>
      <p:sp>
        <p:nvSpPr>
          <p:cNvPr name="TextBox 12" id="12"/>
          <p:cNvSpPr txBox="true"/>
          <p:nvPr/>
        </p:nvSpPr>
        <p:spPr>
          <a:xfrm rot="0">
            <a:off x="10042684" y="1686543"/>
            <a:ext cx="6981250" cy="2324100"/>
          </a:xfrm>
          <a:prstGeom prst="rect">
            <a:avLst/>
          </a:prstGeom>
        </p:spPr>
        <p:txBody>
          <a:bodyPr anchor="t" rtlCol="false" tIns="0" lIns="0" bIns="0" rIns="0">
            <a:spAutoFit/>
          </a:bodyPr>
          <a:lstStyle/>
          <a:p>
            <a:pPr algn="r">
              <a:lnSpc>
                <a:spcPts val="2937"/>
              </a:lnSpc>
            </a:pPr>
            <a:r>
              <a:rPr lang="en-US" b="true" sz="2447" u="sng">
                <a:solidFill>
                  <a:srgbClr val="00648F"/>
                </a:solidFill>
                <a:latin typeface="Arimo Bold"/>
                <a:ea typeface="Arimo Bold"/>
                <a:cs typeface="Arimo Bold"/>
                <a:sym typeface="Arimo Bold"/>
              </a:rPr>
              <a:t>Definition Reminders</a:t>
            </a:r>
          </a:p>
          <a:p>
            <a:pPr algn="ctr">
              <a:lnSpc>
                <a:spcPts val="2577"/>
              </a:lnSpc>
              <a:spcBef>
                <a:spcPct val="0"/>
              </a:spcBef>
            </a:pPr>
            <a:r>
              <a:rPr lang="en-US" b="true" sz="2147" u="sng">
                <a:solidFill>
                  <a:srgbClr val="00648F"/>
                </a:solidFill>
                <a:latin typeface="Arimo Bold"/>
                <a:ea typeface="Arimo Bold"/>
                <a:cs typeface="Arimo Bold"/>
                <a:sym typeface="Arimo Bold"/>
              </a:rPr>
              <a:t>Decision Threshold</a:t>
            </a:r>
            <a:r>
              <a:rPr lang="en-US" b="true" sz="2147">
                <a:solidFill>
                  <a:srgbClr val="00648F"/>
                </a:solidFill>
                <a:latin typeface="Arimo Bold"/>
                <a:ea typeface="Arimo Bold"/>
                <a:cs typeface="Arimo Bold"/>
                <a:sym typeface="Arimo Bold"/>
              </a:rPr>
              <a:t>: </a:t>
            </a:r>
            <a:r>
              <a:rPr lang="en-US" sz="2147">
                <a:solidFill>
                  <a:srgbClr val="00648F"/>
                </a:solidFill>
                <a:latin typeface="Arimo"/>
                <a:ea typeface="Arimo"/>
                <a:cs typeface="Arimo"/>
                <a:sym typeface="Arimo"/>
              </a:rPr>
              <a:t>The probability cutoff point at which the model assigns a sample to a particular class. By default, this is often set at 0.5</a:t>
            </a:r>
          </a:p>
          <a:p>
            <a:pPr algn="l">
              <a:lnSpc>
                <a:spcPts val="2577"/>
              </a:lnSpc>
              <a:spcBef>
                <a:spcPct val="0"/>
              </a:spcBef>
            </a:pPr>
            <a:r>
              <a:rPr lang="en-US" b="true" sz="2147" u="sng">
                <a:solidFill>
                  <a:srgbClr val="00648F"/>
                </a:solidFill>
                <a:latin typeface="Arimo Bold"/>
                <a:ea typeface="Arimo Bold"/>
                <a:cs typeface="Arimo Bold"/>
                <a:sym typeface="Arimo Bold"/>
              </a:rPr>
              <a:t>Recall for Class 1</a:t>
            </a:r>
            <a:r>
              <a:rPr lang="en-US" b="true" sz="2147">
                <a:solidFill>
                  <a:srgbClr val="00648F"/>
                </a:solidFill>
                <a:latin typeface="Arimo Bold"/>
                <a:ea typeface="Arimo Bold"/>
                <a:cs typeface="Arimo Bold"/>
                <a:sym typeface="Arimo Bold"/>
              </a:rPr>
              <a:t>: </a:t>
            </a:r>
            <a:r>
              <a:rPr lang="en-US" sz="2147">
                <a:solidFill>
                  <a:srgbClr val="00648F"/>
                </a:solidFill>
                <a:latin typeface="Arimo"/>
                <a:ea typeface="Arimo"/>
                <a:cs typeface="Arimo"/>
                <a:sym typeface="Arimo"/>
              </a:rPr>
              <a:t>The ability of the model to correctly identify all actual positive instances (i.e., patients who will experience hospital death)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662085" y="8696085"/>
            <a:ext cx="1625918" cy="1723347"/>
          </a:xfrm>
          <a:custGeom>
            <a:avLst/>
            <a:gdLst/>
            <a:ahLst/>
            <a:cxnLst/>
            <a:rect r="r" b="b" t="t" l="l"/>
            <a:pathLst>
              <a:path h="1723347" w="1625918">
                <a:moveTo>
                  <a:pt x="0" y="0"/>
                </a:moveTo>
                <a:lnTo>
                  <a:pt x="1625918" y="0"/>
                </a:lnTo>
                <a:lnTo>
                  <a:pt x="1625918" y="1723346"/>
                </a:lnTo>
                <a:lnTo>
                  <a:pt x="0" y="172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28870" y="2211080"/>
            <a:ext cx="8363278" cy="5563398"/>
          </a:xfrm>
          <a:custGeom>
            <a:avLst/>
            <a:gdLst/>
            <a:ahLst/>
            <a:cxnLst/>
            <a:rect r="r" b="b" t="t" l="l"/>
            <a:pathLst>
              <a:path h="5563398" w="8363278">
                <a:moveTo>
                  <a:pt x="0" y="0"/>
                </a:moveTo>
                <a:lnTo>
                  <a:pt x="8363278" y="0"/>
                </a:lnTo>
                <a:lnTo>
                  <a:pt x="8363278" y="5563398"/>
                </a:lnTo>
                <a:lnTo>
                  <a:pt x="0" y="5563398"/>
                </a:lnTo>
                <a:lnTo>
                  <a:pt x="0" y="0"/>
                </a:lnTo>
                <a:close/>
              </a:path>
            </a:pathLst>
          </a:custGeom>
          <a:blipFill>
            <a:blip r:embed="rId9"/>
            <a:stretch>
              <a:fillRect l="0" t="0" r="0" b="0"/>
            </a:stretch>
          </a:blipFill>
          <a:ln w="38100" cap="rnd">
            <a:solidFill>
              <a:srgbClr val="00648F"/>
            </a:solidFill>
            <a:prstDash val="solid"/>
            <a:round/>
          </a:ln>
        </p:spPr>
      </p:sp>
      <p:sp>
        <p:nvSpPr>
          <p:cNvPr name="Freeform 10" id="10"/>
          <p:cNvSpPr/>
          <p:nvPr/>
        </p:nvSpPr>
        <p:spPr>
          <a:xfrm flipH="false" flipV="false" rot="0">
            <a:off x="9408400" y="2211080"/>
            <a:ext cx="7850900" cy="5563398"/>
          </a:xfrm>
          <a:custGeom>
            <a:avLst/>
            <a:gdLst/>
            <a:ahLst/>
            <a:cxnLst/>
            <a:rect r="r" b="b" t="t" l="l"/>
            <a:pathLst>
              <a:path h="5563398" w="7850900">
                <a:moveTo>
                  <a:pt x="0" y="0"/>
                </a:moveTo>
                <a:lnTo>
                  <a:pt x="7850900" y="0"/>
                </a:lnTo>
                <a:lnTo>
                  <a:pt x="7850900" y="5563398"/>
                </a:lnTo>
                <a:lnTo>
                  <a:pt x="0" y="5563398"/>
                </a:lnTo>
                <a:lnTo>
                  <a:pt x="0" y="0"/>
                </a:lnTo>
                <a:close/>
              </a:path>
            </a:pathLst>
          </a:custGeom>
          <a:blipFill>
            <a:blip r:embed="rId10"/>
            <a:stretch>
              <a:fillRect l="-250" t="0" r="-250" b="0"/>
            </a:stretch>
          </a:blipFill>
          <a:ln w="38100" cap="rnd">
            <a:solidFill>
              <a:srgbClr val="020659"/>
            </a:solidFill>
            <a:prstDash val="solid"/>
            <a:round/>
          </a:ln>
        </p:spPr>
      </p:sp>
      <p:sp>
        <p:nvSpPr>
          <p:cNvPr name="TextBox 11" id="11"/>
          <p:cNvSpPr txBox="true"/>
          <p:nvPr/>
        </p:nvSpPr>
        <p:spPr>
          <a:xfrm rot="0">
            <a:off x="2556787" y="411577"/>
            <a:ext cx="12870723" cy="1057275"/>
          </a:xfrm>
          <a:prstGeom prst="rect">
            <a:avLst/>
          </a:prstGeom>
        </p:spPr>
        <p:txBody>
          <a:bodyPr anchor="t" rtlCol="false" tIns="0" lIns="0" bIns="0" rIns="0">
            <a:spAutoFit/>
          </a:bodyPr>
          <a:lstStyle/>
          <a:p>
            <a:pPr algn="ctr">
              <a:lnSpc>
                <a:spcPts val="8159"/>
              </a:lnSpc>
            </a:pPr>
            <a:r>
              <a:rPr lang="en-US" b="true" sz="6799">
                <a:solidFill>
                  <a:srgbClr val="041834"/>
                </a:solidFill>
                <a:latin typeface="Arimo Bold"/>
                <a:ea typeface="Arimo Bold"/>
                <a:cs typeface="Arimo Bold"/>
                <a:sym typeface="Arimo Bold"/>
              </a:rPr>
              <a:t>Changing Thresholds Results</a:t>
            </a:r>
          </a:p>
        </p:txBody>
      </p:sp>
      <p:sp>
        <p:nvSpPr>
          <p:cNvPr name="TextBox 12" id="12"/>
          <p:cNvSpPr txBox="true"/>
          <p:nvPr/>
        </p:nvSpPr>
        <p:spPr>
          <a:xfrm rot="0">
            <a:off x="3091917" y="8601075"/>
            <a:ext cx="3437186" cy="657225"/>
          </a:xfrm>
          <a:prstGeom prst="rect">
            <a:avLst/>
          </a:prstGeom>
        </p:spPr>
        <p:txBody>
          <a:bodyPr anchor="t" rtlCol="false" tIns="0" lIns="0" bIns="0" rIns="0">
            <a:spAutoFit/>
          </a:bodyPr>
          <a:lstStyle/>
          <a:p>
            <a:pPr algn="ctr">
              <a:lnSpc>
                <a:spcPts val="5040"/>
              </a:lnSpc>
              <a:spcBef>
                <a:spcPct val="0"/>
              </a:spcBef>
            </a:pPr>
            <a:r>
              <a:rPr lang="en-US" b="true" sz="4200">
                <a:solidFill>
                  <a:srgbClr val="00648F"/>
                </a:solidFill>
                <a:latin typeface="Arimo Bold"/>
                <a:ea typeface="Arimo Bold"/>
                <a:cs typeface="Arimo Bold"/>
                <a:sym typeface="Arimo Bold"/>
              </a:rPr>
              <a:t>Want this low</a:t>
            </a:r>
          </a:p>
        </p:txBody>
      </p:sp>
      <p:sp>
        <p:nvSpPr>
          <p:cNvPr name="AutoShape 13" id="13"/>
          <p:cNvSpPr/>
          <p:nvPr/>
        </p:nvSpPr>
        <p:spPr>
          <a:xfrm flipH="true" flipV="true">
            <a:off x="3508659" y="6135599"/>
            <a:ext cx="1301850" cy="2484526"/>
          </a:xfrm>
          <a:prstGeom prst="line">
            <a:avLst/>
          </a:prstGeom>
          <a:ln cap="flat" w="38100">
            <a:solidFill>
              <a:srgbClr val="000000"/>
            </a:solidFill>
            <a:prstDash val="solid"/>
            <a:headEnd type="none" len="sm" w="sm"/>
            <a:tailEnd type="arrow" len="sm" w="med"/>
          </a:ln>
        </p:spPr>
      </p:sp>
      <p:sp>
        <p:nvSpPr>
          <p:cNvPr name="TextBox 14" id="14"/>
          <p:cNvSpPr txBox="true"/>
          <p:nvPr/>
        </p:nvSpPr>
        <p:spPr>
          <a:xfrm rot="0">
            <a:off x="10311972" y="8281987"/>
            <a:ext cx="6043755" cy="1295400"/>
          </a:xfrm>
          <a:prstGeom prst="rect">
            <a:avLst/>
          </a:prstGeom>
        </p:spPr>
        <p:txBody>
          <a:bodyPr anchor="t" rtlCol="false" tIns="0" lIns="0" bIns="0" rIns="0">
            <a:spAutoFit/>
          </a:bodyPr>
          <a:lstStyle/>
          <a:p>
            <a:pPr algn="ctr">
              <a:lnSpc>
                <a:spcPts val="5040"/>
              </a:lnSpc>
              <a:spcBef>
                <a:spcPct val="0"/>
              </a:spcBef>
            </a:pPr>
            <a:r>
              <a:rPr lang="en-US" b="true" sz="4200">
                <a:solidFill>
                  <a:srgbClr val="00648F"/>
                </a:solidFill>
                <a:latin typeface="Arimo Bold"/>
                <a:ea typeface="Arimo Bold"/>
                <a:cs typeface="Arimo Bold"/>
                <a:sym typeface="Arimo Bold"/>
              </a:rPr>
              <a:t> Shift to predicting more positives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118640" y="-979844"/>
            <a:ext cx="6895067" cy="3830593"/>
          </a:xfrm>
          <a:custGeom>
            <a:avLst/>
            <a:gdLst/>
            <a:ahLst/>
            <a:cxnLst/>
            <a:rect r="r" b="b" t="t" l="l"/>
            <a:pathLst>
              <a:path h="3830593" w="6895067">
                <a:moveTo>
                  <a:pt x="0" y="0"/>
                </a:moveTo>
                <a:lnTo>
                  <a:pt x="6895067" y="0"/>
                </a:lnTo>
                <a:lnTo>
                  <a:pt x="6895067" y="3830592"/>
                </a:lnTo>
                <a:lnTo>
                  <a:pt x="0" y="3830592"/>
                </a:lnTo>
                <a:lnTo>
                  <a:pt x="0" y="0"/>
                </a:lnTo>
                <a:close/>
              </a:path>
            </a:pathLst>
          </a:custGeom>
          <a:blipFill>
            <a:blip r:embed="rId9"/>
            <a:stretch>
              <a:fillRect l="0" t="0" r="0" b="0"/>
            </a:stretch>
          </a:blipFill>
        </p:spPr>
      </p:sp>
      <p:sp>
        <p:nvSpPr>
          <p:cNvPr name="Freeform 10" id="10"/>
          <p:cNvSpPr/>
          <p:nvPr/>
        </p:nvSpPr>
        <p:spPr>
          <a:xfrm flipH="false" flipV="false" rot="0">
            <a:off x="10885366" y="1741323"/>
            <a:ext cx="7361614" cy="8226382"/>
          </a:xfrm>
          <a:custGeom>
            <a:avLst/>
            <a:gdLst/>
            <a:ahLst/>
            <a:cxnLst/>
            <a:rect r="r" b="b" t="t" l="l"/>
            <a:pathLst>
              <a:path h="8226382" w="7361614">
                <a:moveTo>
                  <a:pt x="0" y="0"/>
                </a:moveTo>
                <a:lnTo>
                  <a:pt x="7361615" y="0"/>
                </a:lnTo>
                <a:lnTo>
                  <a:pt x="7361615" y="8226383"/>
                </a:lnTo>
                <a:lnTo>
                  <a:pt x="0" y="8226383"/>
                </a:lnTo>
                <a:lnTo>
                  <a:pt x="0" y="0"/>
                </a:lnTo>
                <a:close/>
              </a:path>
            </a:pathLst>
          </a:custGeom>
          <a:blipFill>
            <a:blip r:embed="rId10"/>
            <a:stretch>
              <a:fillRect l="0" t="0" r="0" b="0"/>
            </a:stretch>
          </a:blipFill>
          <a:ln w="38100" cap="rnd">
            <a:solidFill>
              <a:srgbClr val="00648F"/>
            </a:solidFill>
            <a:prstDash val="solid"/>
            <a:round/>
          </a:ln>
        </p:spPr>
      </p:sp>
      <p:sp>
        <p:nvSpPr>
          <p:cNvPr name="TextBox 11" id="11"/>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XGBOOST: </a:t>
            </a:r>
            <a:r>
              <a:rPr lang="en-US" b="true" sz="6799">
                <a:solidFill>
                  <a:srgbClr val="0082BA"/>
                </a:solidFill>
                <a:latin typeface="Arimo Bold"/>
                <a:ea typeface="Arimo Bold"/>
                <a:cs typeface="Arimo Bold"/>
                <a:sym typeface="Arimo Bold"/>
              </a:rPr>
              <a:t>Class Weights</a:t>
            </a:r>
          </a:p>
        </p:txBody>
      </p:sp>
      <p:sp>
        <p:nvSpPr>
          <p:cNvPr name="TextBox 12" id="12"/>
          <p:cNvSpPr txBox="true"/>
          <p:nvPr/>
        </p:nvSpPr>
        <p:spPr>
          <a:xfrm rot="0">
            <a:off x="692890" y="1703223"/>
            <a:ext cx="5978743" cy="5962762"/>
          </a:xfrm>
          <a:prstGeom prst="rect">
            <a:avLst/>
          </a:prstGeom>
        </p:spPr>
        <p:txBody>
          <a:bodyPr anchor="t" rtlCol="false" tIns="0" lIns="0" bIns="0" rIns="0">
            <a:spAutoFit/>
          </a:bodyPr>
          <a:lstStyle/>
          <a:p>
            <a:pPr algn="l">
              <a:lnSpc>
                <a:spcPts val="7820"/>
              </a:lnSpc>
              <a:spcBef>
                <a:spcPct val="0"/>
              </a:spcBef>
            </a:pPr>
            <a:r>
              <a:rPr lang="en-US" b="true" sz="6517">
                <a:solidFill>
                  <a:srgbClr val="00648F"/>
                </a:solidFill>
                <a:latin typeface="Arimo Bold"/>
                <a:ea typeface="Arimo Bold"/>
                <a:cs typeface="Arimo Bold"/>
                <a:sym typeface="Arimo Bold"/>
              </a:rPr>
              <a:t>Accuracy: </a:t>
            </a:r>
            <a:r>
              <a:rPr lang="en-US" sz="6517">
                <a:solidFill>
                  <a:srgbClr val="00648F"/>
                </a:solidFill>
                <a:latin typeface="Arimo"/>
                <a:ea typeface="Arimo"/>
                <a:cs typeface="Arimo"/>
                <a:sym typeface="Arimo"/>
              </a:rPr>
              <a:t>.869</a:t>
            </a:r>
          </a:p>
          <a:p>
            <a:pPr algn="l">
              <a:lnSpc>
                <a:spcPts val="7820"/>
              </a:lnSpc>
              <a:spcBef>
                <a:spcPct val="0"/>
              </a:spcBef>
            </a:pPr>
            <a:r>
              <a:rPr lang="en-US" b="true" sz="6517">
                <a:solidFill>
                  <a:srgbClr val="00648F"/>
                </a:solidFill>
                <a:latin typeface="Arimo Bold"/>
                <a:ea typeface="Arimo Bold"/>
                <a:cs typeface="Arimo Bold"/>
                <a:sym typeface="Arimo Bold"/>
              </a:rPr>
              <a:t>Recall: </a:t>
            </a:r>
            <a:r>
              <a:rPr lang="en-US" sz="6517">
                <a:solidFill>
                  <a:srgbClr val="00648F"/>
                </a:solidFill>
                <a:latin typeface="Arimo"/>
                <a:ea typeface="Arimo"/>
                <a:cs typeface="Arimo"/>
                <a:sym typeface="Arimo"/>
              </a:rPr>
              <a:t>.585</a:t>
            </a:r>
          </a:p>
          <a:p>
            <a:pPr algn="l">
              <a:lnSpc>
                <a:spcPts val="7820"/>
              </a:lnSpc>
              <a:spcBef>
                <a:spcPct val="0"/>
              </a:spcBef>
            </a:pPr>
            <a:r>
              <a:rPr lang="en-US" b="true" sz="6517">
                <a:solidFill>
                  <a:srgbClr val="00648F"/>
                </a:solidFill>
                <a:latin typeface="Arimo Bold"/>
                <a:ea typeface="Arimo Bold"/>
                <a:cs typeface="Arimo Bold"/>
                <a:sym typeface="Arimo Bold"/>
              </a:rPr>
              <a:t>Precision: </a:t>
            </a:r>
            <a:r>
              <a:rPr lang="en-US" sz="6517">
                <a:solidFill>
                  <a:srgbClr val="00648F"/>
                </a:solidFill>
                <a:latin typeface="Arimo"/>
                <a:ea typeface="Arimo"/>
                <a:cs typeface="Arimo"/>
                <a:sym typeface="Arimo"/>
              </a:rPr>
              <a:t>.339</a:t>
            </a:r>
          </a:p>
          <a:p>
            <a:pPr algn="l">
              <a:lnSpc>
                <a:spcPts val="7820"/>
              </a:lnSpc>
              <a:spcBef>
                <a:spcPct val="0"/>
              </a:spcBef>
            </a:pPr>
            <a:r>
              <a:rPr lang="en-US" b="true" sz="6517">
                <a:solidFill>
                  <a:srgbClr val="00648F"/>
                </a:solidFill>
                <a:latin typeface="Arimo Bold"/>
                <a:ea typeface="Arimo Bold"/>
                <a:cs typeface="Arimo Bold"/>
                <a:sym typeface="Arimo Bold"/>
              </a:rPr>
              <a:t>F1-Score: </a:t>
            </a:r>
            <a:r>
              <a:rPr lang="en-US" sz="6517">
                <a:solidFill>
                  <a:srgbClr val="00648F"/>
                </a:solidFill>
                <a:latin typeface="Arimo"/>
                <a:ea typeface="Arimo"/>
                <a:cs typeface="Arimo"/>
                <a:sym typeface="Arimo"/>
              </a:rPr>
              <a:t>.429</a:t>
            </a:r>
          </a:p>
          <a:p>
            <a:pPr algn="l">
              <a:lnSpc>
                <a:spcPts val="7820"/>
              </a:lnSpc>
              <a:spcBef>
                <a:spcPct val="0"/>
              </a:spcBef>
            </a:pPr>
            <a:r>
              <a:rPr lang="en-US" b="true" sz="6517">
                <a:solidFill>
                  <a:srgbClr val="00648F"/>
                </a:solidFill>
                <a:latin typeface="Arimo Bold"/>
                <a:ea typeface="Arimo Bold"/>
                <a:cs typeface="Arimo Bold"/>
                <a:sym typeface="Arimo Bold"/>
              </a:rPr>
              <a:t>ROC AUC: </a:t>
            </a:r>
            <a:r>
              <a:rPr lang="en-US" sz="6517">
                <a:solidFill>
                  <a:srgbClr val="00648F"/>
                </a:solidFill>
                <a:latin typeface="Arimo"/>
                <a:ea typeface="Arimo"/>
                <a:cs typeface="Arimo"/>
                <a:sym typeface="Arimo"/>
              </a:rPr>
              <a:t>.852</a:t>
            </a:r>
          </a:p>
          <a:p>
            <a:pPr algn="l">
              <a:lnSpc>
                <a:spcPts val="7820"/>
              </a:lnSpc>
              <a:spcBef>
                <a:spcPct val="0"/>
              </a:spcBef>
            </a:pPr>
            <a:r>
              <a:rPr lang="en-US" b="true" sz="6517">
                <a:solidFill>
                  <a:srgbClr val="00648F"/>
                </a:solidFill>
                <a:latin typeface="Arimo Bold"/>
                <a:ea typeface="Arimo Bold"/>
                <a:cs typeface="Arimo Bold"/>
                <a:sym typeface="Arimo Bold"/>
              </a:rPr>
              <a:t>PR AUC: </a:t>
            </a:r>
            <a:r>
              <a:rPr lang="en-US" sz="6517">
                <a:solidFill>
                  <a:srgbClr val="00648F"/>
                </a:solidFill>
                <a:latin typeface="Arimo"/>
                <a:ea typeface="Arimo"/>
                <a:cs typeface="Arimo"/>
                <a:sym typeface="Arimo"/>
              </a:rPr>
              <a:t>.421</a:t>
            </a:r>
          </a:p>
        </p:txBody>
      </p:sp>
      <p:sp>
        <p:nvSpPr>
          <p:cNvPr name="TextBox 13" id="13"/>
          <p:cNvSpPr txBox="true"/>
          <p:nvPr/>
        </p:nvSpPr>
        <p:spPr>
          <a:xfrm rot="0">
            <a:off x="6668901" y="7218585"/>
            <a:ext cx="3726731" cy="3114675"/>
          </a:xfrm>
          <a:prstGeom prst="rect">
            <a:avLst/>
          </a:prstGeom>
        </p:spPr>
        <p:txBody>
          <a:bodyPr anchor="t" rtlCol="false" tIns="0" lIns="0" bIns="0" rIns="0">
            <a:spAutoFit/>
          </a:bodyPr>
          <a:lstStyle/>
          <a:p>
            <a:pPr algn="just">
              <a:lnSpc>
                <a:spcPts val="4949"/>
              </a:lnSpc>
              <a:spcBef>
                <a:spcPct val="0"/>
              </a:spcBef>
            </a:pPr>
            <a:r>
              <a:rPr lang="en-US" b="true" sz="4124">
                <a:solidFill>
                  <a:srgbClr val="0082BA"/>
                </a:solidFill>
                <a:latin typeface="Arimo Bold"/>
                <a:ea typeface="Arimo Bold"/>
                <a:cs typeface="Arimo Bold"/>
                <a:sym typeface="Arimo Bold"/>
              </a:rPr>
              <a:t>Recall at</a:t>
            </a:r>
            <a:r>
              <a:rPr lang="en-US" sz="4124">
                <a:solidFill>
                  <a:srgbClr val="0082BA"/>
                </a:solidFill>
                <a:latin typeface="Arimo"/>
                <a:ea typeface="Arimo"/>
                <a:cs typeface="Arimo"/>
                <a:sym typeface="Arimo"/>
              </a:rPr>
              <a:t> </a:t>
            </a:r>
            <a:r>
              <a:rPr lang="en-US" b="true" sz="4124">
                <a:solidFill>
                  <a:srgbClr val="0082BA"/>
                </a:solidFill>
                <a:latin typeface="Arimo Bold"/>
                <a:ea typeface="Arimo Bold"/>
                <a:cs typeface="Arimo Bold"/>
                <a:sym typeface="Arimo Bold"/>
              </a:rPr>
              <a:t>90%</a:t>
            </a:r>
          </a:p>
          <a:p>
            <a:pPr algn="just">
              <a:lnSpc>
                <a:spcPts val="4949"/>
              </a:lnSpc>
              <a:spcBef>
                <a:spcPct val="0"/>
              </a:spcBef>
            </a:pPr>
            <a:r>
              <a:rPr lang="en-US" b="true" sz="4124">
                <a:solidFill>
                  <a:srgbClr val="0082BA"/>
                </a:solidFill>
                <a:latin typeface="Arimo Bold"/>
                <a:ea typeface="Arimo Bold"/>
                <a:cs typeface="Arimo Bold"/>
                <a:sym typeface="Arimo Bold"/>
              </a:rPr>
              <a:t> Threshold: </a:t>
            </a:r>
            <a:r>
              <a:rPr lang="en-US" sz="4124">
                <a:solidFill>
                  <a:srgbClr val="0082BA"/>
                </a:solidFill>
                <a:latin typeface="Arimo"/>
                <a:ea typeface="Arimo"/>
                <a:cs typeface="Arimo"/>
                <a:sym typeface="Arimo"/>
              </a:rPr>
              <a:t>.09</a:t>
            </a:r>
          </a:p>
          <a:p>
            <a:pPr algn="just">
              <a:lnSpc>
                <a:spcPts val="4949"/>
              </a:lnSpc>
              <a:spcBef>
                <a:spcPct val="0"/>
              </a:spcBef>
            </a:pPr>
            <a:r>
              <a:rPr lang="en-US" b="true" sz="4124">
                <a:solidFill>
                  <a:srgbClr val="0082BA"/>
                </a:solidFill>
                <a:latin typeface="Arimo Bold"/>
                <a:ea typeface="Arimo Bold"/>
                <a:cs typeface="Arimo Bold"/>
                <a:sym typeface="Arimo Bold"/>
              </a:rPr>
              <a:t>Precision: </a:t>
            </a:r>
            <a:r>
              <a:rPr lang="en-US" sz="4124">
                <a:solidFill>
                  <a:srgbClr val="0082BA"/>
                </a:solidFill>
                <a:latin typeface="Arimo"/>
                <a:ea typeface="Arimo"/>
                <a:cs typeface="Arimo"/>
                <a:sym typeface="Arimo"/>
              </a:rPr>
              <a:t>.163</a:t>
            </a:r>
          </a:p>
          <a:p>
            <a:pPr algn="just">
              <a:lnSpc>
                <a:spcPts val="4949"/>
              </a:lnSpc>
              <a:spcBef>
                <a:spcPct val="0"/>
              </a:spcBef>
            </a:pPr>
            <a:r>
              <a:rPr lang="en-US" b="true" sz="4124">
                <a:solidFill>
                  <a:srgbClr val="0082BA"/>
                </a:solidFill>
                <a:latin typeface="Arimo Bold"/>
                <a:ea typeface="Arimo Bold"/>
                <a:cs typeface="Arimo Bold"/>
                <a:sym typeface="Arimo Bold"/>
              </a:rPr>
              <a:t> F1-Score: </a:t>
            </a:r>
            <a:r>
              <a:rPr lang="en-US" sz="4124">
                <a:solidFill>
                  <a:srgbClr val="0082BA"/>
                </a:solidFill>
                <a:latin typeface="Arimo"/>
                <a:ea typeface="Arimo"/>
                <a:cs typeface="Arimo"/>
                <a:sym typeface="Arimo"/>
              </a:rPr>
              <a:t>.277</a:t>
            </a:r>
          </a:p>
          <a:p>
            <a:pPr algn="just">
              <a:lnSpc>
                <a:spcPts val="4949"/>
              </a:lnSpc>
              <a:spcBef>
                <a:spcPct val="0"/>
              </a:spcBef>
            </a:pPr>
          </a:p>
        </p:txBody>
      </p:sp>
      <p:sp>
        <p:nvSpPr>
          <p:cNvPr name="Freeform 14" id="14"/>
          <p:cNvSpPr/>
          <p:nvPr/>
        </p:nvSpPr>
        <p:spPr>
          <a:xfrm flipH="false" flipV="false" rot="0">
            <a:off x="6434828" y="7073587"/>
            <a:ext cx="4194876" cy="2817370"/>
          </a:xfrm>
          <a:custGeom>
            <a:avLst/>
            <a:gdLst/>
            <a:ahLst/>
            <a:cxnLst/>
            <a:rect r="r" b="b" t="t" l="l"/>
            <a:pathLst>
              <a:path h="2817370" w="4194876">
                <a:moveTo>
                  <a:pt x="0" y="0"/>
                </a:moveTo>
                <a:lnTo>
                  <a:pt x="4194876" y="0"/>
                </a:lnTo>
                <a:lnTo>
                  <a:pt x="4194876" y="2817370"/>
                </a:lnTo>
                <a:lnTo>
                  <a:pt x="0" y="28173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865930" y="1564294"/>
            <a:ext cx="7422073" cy="8403411"/>
          </a:xfrm>
          <a:custGeom>
            <a:avLst/>
            <a:gdLst/>
            <a:ahLst/>
            <a:cxnLst/>
            <a:rect r="r" b="b" t="t" l="l"/>
            <a:pathLst>
              <a:path h="8403411" w="7422073">
                <a:moveTo>
                  <a:pt x="0" y="0"/>
                </a:moveTo>
                <a:lnTo>
                  <a:pt x="7422073" y="0"/>
                </a:lnTo>
                <a:lnTo>
                  <a:pt x="7422073" y="8403412"/>
                </a:lnTo>
                <a:lnTo>
                  <a:pt x="0" y="8403412"/>
                </a:lnTo>
                <a:lnTo>
                  <a:pt x="0" y="0"/>
                </a:lnTo>
                <a:close/>
              </a:path>
            </a:pathLst>
          </a:custGeom>
          <a:blipFill>
            <a:blip r:embed="rId9"/>
            <a:stretch>
              <a:fillRect l="0" t="0" r="0" b="0"/>
            </a:stretch>
          </a:blipFill>
          <a:ln w="38100" cap="rnd">
            <a:solidFill>
              <a:srgbClr val="00648F"/>
            </a:solidFill>
            <a:prstDash val="solid"/>
            <a:round/>
          </a:ln>
        </p:spPr>
      </p:sp>
      <p:sp>
        <p:nvSpPr>
          <p:cNvPr name="Freeform 10" id="10"/>
          <p:cNvSpPr/>
          <p:nvPr/>
        </p:nvSpPr>
        <p:spPr>
          <a:xfrm flipH="false" flipV="false" rot="0">
            <a:off x="12732063" y="286155"/>
            <a:ext cx="3997774" cy="1336695"/>
          </a:xfrm>
          <a:custGeom>
            <a:avLst/>
            <a:gdLst/>
            <a:ahLst/>
            <a:cxnLst/>
            <a:rect r="r" b="b" t="t" l="l"/>
            <a:pathLst>
              <a:path h="1336695" w="3997774">
                <a:moveTo>
                  <a:pt x="0" y="0"/>
                </a:moveTo>
                <a:lnTo>
                  <a:pt x="3997774" y="0"/>
                </a:lnTo>
                <a:lnTo>
                  <a:pt x="3997774" y="1336694"/>
                </a:lnTo>
                <a:lnTo>
                  <a:pt x="0" y="1336694"/>
                </a:lnTo>
                <a:lnTo>
                  <a:pt x="0" y="0"/>
                </a:lnTo>
                <a:close/>
              </a:path>
            </a:pathLst>
          </a:custGeom>
          <a:blipFill>
            <a:blip r:embed="rId10"/>
            <a:stretch>
              <a:fillRect l="-9771" t="-30164" r="-10993" b="-21674"/>
            </a:stretch>
          </a:blipFill>
        </p:spPr>
      </p:sp>
      <p:sp>
        <p:nvSpPr>
          <p:cNvPr name="TextBox 11" id="11"/>
          <p:cNvSpPr txBox="true"/>
          <p:nvPr/>
        </p:nvSpPr>
        <p:spPr>
          <a:xfrm rot="0">
            <a:off x="433243" y="485775"/>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CATBoost: </a:t>
            </a:r>
            <a:r>
              <a:rPr lang="en-US" b="true" sz="6799">
                <a:solidFill>
                  <a:srgbClr val="0082BA"/>
                </a:solidFill>
                <a:latin typeface="Arimo Bold"/>
                <a:ea typeface="Arimo Bold"/>
                <a:cs typeface="Arimo Bold"/>
                <a:sym typeface="Arimo Bold"/>
              </a:rPr>
              <a:t>Class Weights</a:t>
            </a:r>
          </a:p>
        </p:txBody>
      </p:sp>
      <p:sp>
        <p:nvSpPr>
          <p:cNvPr name="TextBox 12" id="12"/>
          <p:cNvSpPr txBox="true"/>
          <p:nvPr/>
        </p:nvSpPr>
        <p:spPr>
          <a:xfrm rot="0">
            <a:off x="677169" y="1947152"/>
            <a:ext cx="5914638" cy="5861299"/>
          </a:xfrm>
          <a:prstGeom prst="rect">
            <a:avLst/>
          </a:prstGeom>
        </p:spPr>
        <p:txBody>
          <a:bodyPr anchor="t" rtlCol="false" tIns="0" lIns="0" bIns="0" rIns="0">
            <a:spAutoFit/>
          </a:bodyPr>
          <a:lstStyle/>
          <a:p>
            <a:pPr algn="l">
              <a:lnSpc>
                <a:spcPts val="7736"/>
              </a:lnSpc>
              <a:spcBef>
                <a:spcPct val="0"/>
              </a:spcBef>
            </a:pPr>
            <a:r>
              <a:rPr lang="en-US" b="true" sz="6447">
                <a:solidFill>
                  <a:srgbClr val="00648F"/>
                </a:solidFill>
                <a:latin typeface="Arimo Bold"/>
                <a:ea typeface="Arimo Bold"/>
                <a:cs typeface="Arimo Bold"/>
                <a:sym typeface="Arimo Bold"/>
              </a:rPr>
              <a:t>Accuracy: </a:t>
            </a:r>
            <a:r>
              <a:rPr lang="en-US" sz="6447">
                <a:solidFill>
                  <a:srgbClr val="00648F"/>
                </a:solidFill>
                <a:latin typeface="Arimo"/>
                <a:ea typeface="Arimo"/>
                <a:cs typeface="Arimo"/>
                <a:sym typeface="Arimo"/>
              </a:rPr>
              <a:t>.812</a:t>
            </a:r>
          </a:p>
          <a:p>
            <a:pPr algn="l">
              <a:lnSpc>
                <a:spcPts val="7736"/>
              </a:lnSpc>
              <a:spcBef>
                <a:spcPct val="0"/>
              </a:spcBef>
            </a:pPr>
            <a:r>
              <a:rPr lang="en-US" b="true" sz="6447">
                <a:solidFill>
                  <a:srgbClr val="00648F"/>
                </a:solidFill>
                <a:latin typeface="Arimo Bold"/>
                <a:ea typeface="Arimo Bold"/>
                <a:cs typeface="Arimo Bold"/>
                <a:sym typeface="Arimo Bold"/>
              </a:rPr>
              <a:t>Recall: </a:t>
            </a:r>
            <a:r>
              <a:rPr lang="en-US" sz="6447">
                <a:solidFill>
                  <a:srgbClr val="00648F"/>
                </a:solidFill>
                <a:latin typeface="Arimo"/>
                <a:ea typeface="Arimo"/>
                <a:cs typeface="Arimo"/>
                <a:sym typeface="Arimo"/>
              </a:rPr>
              <a:t>.758</a:t>
            </a:r>
          </a:p>
          <a:p>
            <a:pPr algn="l">
              <a:lnSpc>
                <a:spcPts val="7736"/>
              </a:lnSpc>
              <a:spcBef>
                <a:spcPct val="0"/>
              </a:spcBef>
            </a:pPr>
            <a:r>
              <a:rPr lang="en-US" b="true" sz="6447">
                <a:solidFill>
                  <a:srgbClr val="00648F"/>
                </a:solidFill>
                <a:latin typeface="Arimo Bold"/>
                <a:ea typeface="Arimo Bold"/>
                <a:cs typeface="Arimo Bold"/>
                <a:sym typeface="Arimo Bold"/>
              </a:rPr>
              <a:t>Precision: .</a:t>
            </a:r>
            <a:r>
              <a:rPr lang="en-US" sz="6447">
                <a:solidFill>
                  <a:srgbClr val="00648F"/>
                </a:solidFill>
                <a:latin typeface="Arimo"/>
                <a:ea typeface="Arimo"/>
                <a:cs typeface="Arimo"/>
                <a:sym typeface="Arimo"/>
              </a:rPr>
              <a:t>276</a:t>
            </a:r>
          </a:p>
          <a:p>
            <a:pPr algn="l">
              <a:lnSpc>
                <a:spcPts val="7736"/>
              </a:lnSpc>
              <a:spcBef>
                <a:spcPct val="0"/>
              </a:spcBef>
            </a:pPr>
            <a:r>
              <a:rPr lang="en-US" b="true" sz="6447">
                <a:solidFill>
                  <a:srgbClr val="00648F"/>
                </a:solidFill>
                <a:latin typeface="Arimo Bold"/>
                <a:ea typeface="Arimo Bold"/>
                <a:cs typeface="Arimo Bold"/>
                <a:sym typeface="Arimo Bold"/>
              </a:rPr>
              <a:t>F1-Score: </a:t>
            </a:r>
            <a:r>
              <a:rPr lang="en-US" sz="6447">
                <a:solidFill>
                  <a:srgbClr val="00648F"/>
                </a:solidFill>
                <a:latin typeface="Arimo"/>
                <a:ea typeface="Arimo"/>
                <a:cs typeface="Arimo"/>
                <a:sym typeface="Arimo"/>
              </a:rPr>
              <a:t>.405</a:t>
            </a:r>
          </a:p>
          <a:p>
            <a:pPr algn="l">
              <a:lnSpc>
                <a:spcPts val="7736"/>
              </a:lnSpc>
              <a:spcBef>
                <a:spcPct val="0"/>
              </a:spcBef>
            </a:pPr>
            <a:r>
              <a:rPr lang="en-US" b="true" sz="6447">
                <a:solidFill>
                  <a:srgbClr val="00648F"/>
                </a:solidFill>
                <a:latin typeface="Arimo Bold"/>
                <a:ea typeface="Arimo Bold"/>
                <a:cs typeface="Arimo Bold"/>
                <a:sym typeface="Arimo Bold"/>
              </a:rPr>
              <a:t>ROC AUC: </a:t>
            </a:r>
            <a:r>
              <a:rPr lang="en-US" sz="6447">
                <a:solidFill>
                  <a:srgbClr val="00648F"/>
                </a:solidFill>
                <a:latin typeface="Arimo"/>
                <a:ea typeface="Arimo"/>
                <a:cs typeface="Arimo"/>
                <a:sym typeface="Arimo"/>
              </a:rPr>
              <a:t>.857</a:t>
            </a:r>
          </a:p>
          <a:p>
            <a:pPr algn="l">
              <a:lnSpc>
                <a:spcPts val="7736"/>
              </a:lnSpc>
              <a:spcBef>
                <a:spcPct val="0"/>
              </a:spcBef>
            </a:pPr>
            <a:r>
              <a:rPr lang="en-US" b="true" sz="6447">
                <a:solidFill>
                  <a:srgbClr val="00648F"/>
                </a:solidFill>
                <a:latin typeface="Arimo Bold"/>
                <a:ea typeface="Arimo Bold"/>
                <a:cs typeface="Arimo Bold"/>
                <a:sym typeface="Arimo Bold"/>
              </a:rPr>
              <a:t>PR AUC: </a:t>
            </a:r>
            <a:r>
              <a:rPr lang="en-US" sz="6447">
                <a:solidFill>
                  <a:srgbClr val="00648F"/>
                </a:solidFill>
                <a:latin typeface="Arimo"/>
                <a:ea typeface="Arimo"/>
                <a:cs typeface="Arimo"/>
                <a:sym typeface="Arimo"/>
              </a:rPr>
              <a:t>.455</a:t>
            </a:r>
          </a:p>
        </p:txBody>
      </p:sp>
      <p:sp>
        <p:nvSpPr>
          <p:cNvPr name="TextBox 13" id="13"/>
          <p:cNvSpPr txBox="true"/>
          <p:nvPr/>
        </p:nvSpPr>
        <p:spPr>
          <a:xfrm rot="0">
            <a:off x="6677316" y="7297880"/>
            <a:ext cx="3738265" cy="3162300"/>
          </a:xfrm>
          <a:prstGeom prst="rect">
            <a:avLst/>
          </a:prstGeom>
        </p:spPr>
        <p:txBody>
          <a:bodyPr anchor="t" rtlCol="false" tIns="0" lIns="0" bIns="0" rIns="0">
            <a:spAutoFit/>
          </a:bodyPr>
          <a:lstStyle/>
          <a:p>
            <a:pPr algn="just">
              <a:lnSpc>
                <a:spcPts val="4966"/>
              </a:lnSpc>
              <a:spcBef>
                <a:spcPct val="0"/>
              </a:spcBef>
            </a:pPr>
            <a:r>
              <a:rPr lang="en-US" b="true" sz="4138">
                <a:solidFill>
                  <a:srgbClr val="0082BA"/>
                </a:solidFill>
                <a:latin typeface="Arimo Bold"/>
                <a:ea typeface="Arimo Bold"/>
                <a:cs typeface="Arimo Bold"/>
                <a:sym typeface="Arimo Bold"/>
              </a:rPr>
              <a:t>Recall at 90%</a:t>
            </a:r>
          </a:p>
          <a:p>
            <a:pPr algn="just">
              <a:lnSpc>
                <a:spcPts val="4966"/>
              </a:lnSpc>
              <a:spcBef>
                <a:spcPct val="0"/>
              </a:spcBef>
            </a:pPr>
            <a:r>
              <a:rPr lang="en-US" b="true" sz="4138">
                <a:solidFill>
                  <a:srgbClr val="0082BA"/>
                </a:solidFill>
                <a:latin typeface="Arimo Bold"/>
                <a:ea typeface="Arimo Bold"/>
                <a:cs typeface="Arimo Bold"/>
                <a:sym typeface="Arimo Bold"/>
              </a:rPr>
              <a:t> Threshold: </a:t>
            </a:r>
            <a:r>
              <a:rPr lang="en-US" sz="4138">
                <a:solidFill>
                  <a:srgbClr val="0082BA"/>
                </a:solidFill>
                <a:latin typeface="Arimo"/>
                <a:ea typeface="Arimo"/>
                <a:cs typeface="Arimo"/>
                <a:sym typeface="Arimo"/>
              </a:rPr>
              <a:t>.29</a:t>
            </a:r>
          </a:p>
          <a:p>
            <a:pPr algn="just">
              <a:lnSpc>
                <a:spcPts val="4966"/>
              </a:lnSpc>
              <a:spcBef>
                <a:spcPct val="0"/>
              </a:spcBef>
            </a:pPr>
            <a:r>
              <a:rPr lang="en-US" b="true" sz="4138">
                <a:solidFill>
                  <a:srgbClr val="0082BA"/>
                </a:solidFill>
                <a:latin typeface="Arimo Bold"/>
                <a:ea typeface="Arimo Bold"/>
                <a:cs typeface="Arimo Bold"/>
                <a:sym typeface="Arimo Bold"/>
              </a:rPr>
              <a:t>Precision: </a:t>
            </a:r>
            <a:r>
              <a:rPr lang="en-US" sz="4138">
                <a:solidFill>
                  <a:srgbClr val="0082BA"/>
                </a:solidFill>
                <a:latin typeface="Arimo"/>
                <a:ea typeface="Arimo"/>
                <a:cs typeface="Arimo"/>
                <a:sym typeface="Arimo"/>
              </a:rPr>
              <a:t>.191</a:t>
            </a:r>
          </a:p>
          <a:p>
            <a:pPr algn="just">
              <a:lnSpc>
                <a:spcPts val="4966"/>
              </a:lnSpc>
              <a:spcBef>
                <a:spcPct val="0"/>
              </a:spcBef>
            </a:pPr>
            <a:r>
              <a:rPr lang="en-US" b="true" sz="4138">
                <a:solidFill>
                  <a:srgbClr val="0082BA"/>
                </a:solidFill>
                <a:latin typeface="Arimo Bold"/>
                <a:ea typeface="Arimo Bold"/>
                <a:cs typeface="Arimo Bold"/>
                <a:sym typeface="Arimo Bold"/>
              </a:rPr>
              <a:t>F1-Score: </a:t>
            </a:r>
            <a:r>
              <a:rPr lang="en-US" sz="4138">
                <a:solidFill>
                  <a:srgbClr val="0082BA"/>
                </a:solidFill>
                <a:latin typeface="Arimo"/>
                <a:ea typeface="Arimo"/>
                <a:cs typeface="Arimo"/>
                <a:sym typeface="Arimo"/>
              </a:rPr>
              <a:t>.315</a:t>
            </a:r>
          </a:p>
          <a:p>
            <a:pPr algn="just">
              <a:lnSpc>
                <a:spcPts val="4966"/>
              </a:lnSpc>
              <a:spcBef>
                <a:spcPct val="0"/>
              </a:spcBef>
            </a:pPr>
          </a:p>
        </p:txBody>
      </p:sp>
      <p:sp>
        <p:nvSpPr>
          <p:cNvPr name="Freeform 14" id="14"/>
          <p:cNvSpPr/>
          <p:nvPr/>
        </p:nvSpPr>
        <p:spPr>
          <a:xfrm flipH="false" flipV="false" rot="0">
            <a:off x="6393762" y="7231205"/>
            <a:ext cx="4194876" cy="2817370"/>
          </a:xfrm>
          <a:custGeom>
            <a:avLst/>
            <a:gdLst/>
            <a:ahLst/>
            <a:cxnLst/>
            <a:rect r="r" b="b" t="t" l="l"/>
            <a:pathLst>
              <a:path h="2817370" w="4194876">
                <a:moveTo>
                  <a:pt x="0" y="0"/>
                </a:moveTo>
                <a:lnTo>
                  <a:pt x="4194876" y="0"/>
                </a:lnTo>
                <a:lnTo>
                  <a:pt x="4194876" y="2817370"/>
                </a:lnTo>
                <a:lnTo>
                  <a:pt x="0" y="28173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2398" y="8244359"/>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82200" y="170810"/>
            <a:ext cx="17117019"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Support Vector Machines: </a:t>
            </a:r>
            <a:r>
              <a:rPr lang="en-US" b="true" sz="6799">
                <a:solidFill>
                  <a:srgbClr val="0082BA"/>
                </a:solidFill>
                <a:latin typeface="Arimo Bold"/>
                <a:ea typeface="Arimo Bold"/>
                <a:cs typeface="Arimo Bold"/>
                <a:sym typeface="Arimo Bold"/>
              </a:rPr>
              <a:t>Class Weights</a:t>
            </a:r>
          </a:p>
        </p:txBody>
      </p:sp>
      <p:sp>
        <p:nvSpPr>
          <p:cNvPr name="Freeform 10" id="10"/>
          <p:cNvSpPr/>
          <p:nvPr/>
        </p:nvSpPr>
        <p:spPr>
          <a:xfrm flipH="false" flipV="false" rot="0">
            <a:off x="15102448" y="1315317"/>
            <a:ext cx="2423718" cy="2423718"/>
          </a:xfrm>
          <a:custGeom>
            <a:avLst/>
            <a:gdLst/>
            <a:ahLst/>
            <a:cxnLst/>
            <a:rect r="r" b="b" t="t" l="l"/>
            <a:pathLst>
              <a:path h="2423718" w="2423718">
                <a:moveTo>
                  <a:pt x="0" y="0"/>
                </a:moveTo>
                <a:lnTo>
                  <a:pt x="2423718" y="0"/>
                </a:lnTo>
                <a:lnTo>
                  <a:pt x="2423718" y="2423718"/>
                </a:lnTo>
                <a:lnTo>
                  <a:pt x="0" y="2423718"/>
                </a:lnTo>
                <a:lnTo>
                  <a:pt x="0" y="0"/>
                </a:lnTo>
                <a:close/>
              </a:path>
            </a:pathLst>
          </a:custGeom>
          <a:blipFill>
            <a:blip r:embed="rId9"/>
            <a:stretch>
              <a:fillRect l="0" t="0" r="0" b="0"/>
            </a:stretch>
          </a:blipFill>
        </p:spPr>
      </p:sp>
      <p:sp>
        <p:nvSpPr>
          <p:cNvPr name="Freeform 11" id="11"/>
          <p:cNvSpPr/>
          <p:nvPr/>
        </p:nvSpPr>
        <p:spPr>
          <a:xfrm flipH="false" flipV="false" rot="0">
            <a:off x="8840710" y="4013611"/>
            <a:ext cx="9325640" cy="6119952"/>
          </a:xfrm>
          <a:custGeom>
            <a:avLst/>
            <a:gdLst/>
            <a:ahLst/>
            <a:cxnLst/>
            <a:rect r="r" b="b" t="t" l="l"/>
            <a:pathLst>
              <a:path h="6119952" w="9325640">
                <a:moveTo>
                  <a:pt x="0" y="0"/>
                </a:moveTo>
                <a:lnTo>
                  <a:pt x="9325640" y="0"/>
                </a:lnTo>
                <a:lnTo>
                  <a:pt x="9325640" y="6119952"/>
                </a:lnTo>
                <a:lnTo>
                  <a:pt x="0" y="6119952"/>
                </a:lnTo>
                <a:lnTo>
                  <a:pt x="0" y="0"/>
                </a:lnTo>
                <a:close/>
              </a:path>
            </a:pathLst>
          </a:custGeom>
          <a:blipFill>
            <a:blip r:embed="rId10"/>
            <a:stretch>
              <a:fillRect l="0" t="0" r="0" b="0"/>
            </a:stretch>
          </a:blipFill>
          <a:ln w="38100" cap="rnd">
            <a:solidFill>
              <a:srgbClr val="0596A2"/>
            </a:solidFill>
            <a:prstDash val="solid"/>
            <a:round/>
          </a:ln>
        </p:spPr>
      </p:sp>
      <p:sp>
        <p:nvSpPr>
          <p:cNvPr name="Freeform 12" id="12"/>
          <p:cNvSpPr/>
          <p:nvPr/>
        </p:nvSpPr>
        <p:spPr>
          <a:xfrm flipH="false" flipV="false" rot="0">
            <a:off x="12259730" y="1228085"/>
            <a:ext cx="2598182" cy="2598182"/>
          </a:xfrm>
          <a:custGeom>
            <a:avLst/>
            <a:gdLst/>
            <a:ahLst/>
            <a:cxnLst/>
            <a:rect r="r" b="b" t="t" l="l"/>
            <a:pathLst>
              <a:path h="2598182" w="2598182">
                <a:moveTo>
                  <a:pt x="0" y="0"/>
                </a:moveTo>
                <a:lnTo>
                  <a:pt x="2598182" y="0"/>
                </a:lnTo>
                <a:lnTo>
                  <a:pt x="2598182" y="2598182"/>
                </a:lnTo>
                <a:lnTo>
                  <a:pt x="0" y="2598182"/>
                </a:lnTo>
                <a:lnTo>
                  <a:pt x="0" y="0"/>
                </a:lnTo>
                <a:close/>
              </a:path>
            </a:pathLst>
          </a:custGeom>
          <a:blipFill>
            <a:blip r:embed="rId11"/>
            <a:stretch>
              <a:fillRect l="0" t="0" r="0" b="0"/>
            </a:stretch>
          </a:blipFill>
          <a:ln w="104775" cap="rnd">
            <a:solidFill>
              <a:srgbClr val="00648F"/>
            </a:solidFill>
            <a:prstDash val="solid"/>
            <a:round/>
          </a:ln>
        </p:spPr>
      </p:sp>
      <p:sp>
        <p:nvSpPr>
          <p:cNvPr name="TextBox 13" id="13"/>
          <p:cNvSpPr txBox="true"/>
          <p:nvPr/>
        </p:nvSpPr>
        <p:spPr>
          <a:xfrm rot="0">
            <a:off x="282200" y="1928257"/>
            <a:ext cx="5560709" cy="5512272"/>
          </a:xfrm>
          <a:prstGeom prst="rect">
            <a:avLst/>
          </a:prstGeom>
        </p:spPr>
        <p:txBody>
          <a:bodyPr anchor="t" rtlCol="false" tIns="0" lIns="0" bIns="0" rIns="0">
            <a:spAutoFit/>
          </a:bodyPr>
          <a:lstStyle/>
          <a:p>
            <a:pPr algn="l">
              <a:lnSpc>
                <a:spcPts val="7273"/>
              </a:lnSpc>
              <a:spcBef>
                <a:spcPct val="0"/>
              </a:spcBef>
            </a:pPr>
            <a:r>
              <a:rPr lang="en-US" b="true" sz="6061">
                <a:solidFill>
                  <a:srgbClr val="00648F"/>
                </a:solidFill>
                <a:latin typeface="Arimo Bold"/>
                <a:ea typeface="Arimo Bold"/>
                <a:cs typeface="Arimo Bold"/>
                <a:sym typeface="Arimo Bold"/>
              </a:rPr>
              <a:t>Accuracy: </a:t>
            </a:r>
            <a:r>
              <a:rPr lang="en-US" sz="6061">
                <a:solidFill>
                  <a:srgbClr val="00648F"/>
                </a:solidFill>
                <a:latin typeface="Arimo"/>
                <a:ea typeface="Arimo"/>
                <a:cs typeface="Arimo"/>
                <a:sym typeface="Arimo"/>
              </a:rPr>
              <a:t>.838</a:t>
            </a:r>
          </a:p>
          <a:p>
            <a:pPr algn="l">
              <a:lnSpc>
                <a:spcPts val="7273"/>
              </a:lnSpc>
              <a:spcBef>
                <a:spcPct val="0"/>
              </a:spcBef>
            </a:pPr>
            <a:r>
              <a:rPr lang="en-US" b="true" sz="6061">
                <a:solidFill>
                  <a:srgbClr val="00648F"/>
                </a:solidFill>
                <a:latin typeface="Arimo Bold"/>
                <a:ea typeface="Arimo Bold"/>
                <a:cs typeface="Arimo Bold"/>
                <a:sym typeface="Arimo Bold"/>
              </a:rPr>
              <a:t>Recall: </a:t>
            </a:r>
            <a:r>
              <a:rPr lang="en-US" sz="6061">
                <a:solidFill>
                  <a:srgbClr val="00648F"/>
                </a:solidFill>
                <a:latin typeface="Arimo"/>
                <a:ea typeface="Arimo"/>
                <a:cs typeface="Arimo"/>
                <a:sym typeface="Arimo"/>
              </a:rPr>
              <a:t>.674</a:t>
            </a:r>
          </a:p>
          <a:p>
            <a:pPr algn="l">
              <a:lnSpc>
                <a:spcPts val="7273"/>
              </a:lnSpc>
              <a:spcBef>
                <a:spcPct val="0"/>
              </a:spcBef>
            </a:pPr>
            <a:r>
              <a:rPr lang="en-US" b="true" sz="6061">
                <a:solidFill>
                  <a:srgbClr val="00648F"/>
                </a:solidFill>
                <a:latin typeface="Arimo Bold"/>
                <a:ea typeface="Arimo Bold"/>
                <a:cs typeface="Arimo Bold"/>
                <a:sym typeface="Arimo Bold"/>
              </a:rPr>
              <a:t>Precision: </a:t>
            </a:r>
            <a:r>
              <a:rPr lang="en-US" sz="6061">
                <a:solidFill>
                  <a:srgbClr val="00648F"/>
                </a:solidFill>
                <a:latin typeface="Arimo"/>
                <a:ea typeface="Arimo"/>
                <a:cs typeface="Arimo"/>
                <a:sym typeface="Arimo"/>
              </a:rPr>
              <a:t>.297</a:t>
            </a:r>
          </a:p>
          <a:p>
            <a:pPr algn="l">
              <a:lnSpc>
                <a:spcPts val="7273"/>
              </a:lnSpc>
              <a:spcBef>
                <a:spcPct val="0"/>
              </a:spcBef>
            </a:pPr>
            <a:r>
              <a:rPr lang="en-US" b="true" sz="6061">
                <a:solidFill>
                  <a:srgbClr val="00648F"/>
                </a:solidFill>
                <a:latin typeface="Arimo Bold"/>
                <a:ea typeface="Arimo Bold"/>
                <a:cs typeface="Arimo Bold"/>
                <a:sym typeface="Arimo Bold"/>
              </a:rPr>
              <a:t>F1-Score: </a:t>
            </a:r>
            <a:r>
              <a:rPr lang="en-US" sz="6061">
                <a:solidFill>
                  <a:srgbClr val="00648F"/>
                </a:solidFill>
                <a:latin typeface="Arimo"/>
                <a:ea typeface="Arimo"/>
                <a:cs typeface="Arimo"/>
                <a:sym typeface="Arimo"/>
              </a:rPr>
              <a:t>.412</a:t>
            </a:r>
          </a:p>
          <a:p>
            <a:pPr algn="l">
              <a:lnSpc>
                <a:spcPts val="7273"/>
              </a:lnSpc>
              <a:spcBef>
                <a:spcPct val="0"/>
              </a:spcBef>
            </a:pPr>
            <a:r>
              <a:rPr lang="en-US" b="true" sz="6061">
                <a:solidFill>
                  <a:srgbClr val="00648F"/>
                </a:solidFill>
                <a:latin typeface="Arimo Bold"/>
                <a:ea typeface="Arimo Bold"/>
                <a:cs typeface="Arimo Bold"/>
                <a:sym typeface="Arimo Bold"/>
              </a:rPr>
              <a:t>ROC AUC: </a:t>
            </a:r>
            <a:r>
              <a:rPr lang="en-US" sz="6061">
                <a:solidFill>
                  <a:srgbClr val="00648F"/>
                </a:solidFill>
                <a:latin typeface="Arimo"/>
                <a:ea typeface="Arimo"/>
                <a:cs typeface="Arimo"/>
                <a:sym typeface="Arimo"/>
              </a:rPr>
              <a:t>.857</a:t>
            </a:r>
          </a:p>
          <a:p>
            <a:pPr algn="l">
              <a:lnSpc>
                <a:spcPts val="7273"/>
              </a:lnSpc>
              <a:spcBef>
                <a:spcPct val="0"/>
              </a:spcBef>
            </a:pPr>
            <a:r>
              <a:rPr lang="en-US" b="true" sz="6061">
                <a:solidFill>
                  <a:srgbClr val="00648F"/>
                </a:solidFill>
                <a:latin typeface="Arimo Bold"/>
                <a:ea typeface="Arimo Bold"/>
                <a:cs typeface="Arimo Bold"/>
                <a:sym typeface="Arimo Bold"/>
              </a:rPr>
              <a:t>PR AUC: </a:t>
            </a:r>
            <a:r>
              <a:rPr lang="en-US" sz="6061">
                <a:solidFill>
                  <a:srgbClr val="00648F"/>
                </a:solidFill>
                <a:latin typeface="Arimo"/>
                <a:ea typeface="Arimo"/>
                <a:cs typeface="Arimo"/>
                <a:sym typeface="Arimo"/>
              </a:rPr>
              <a:t>.368</a:t>
            </a:r>
          </a:p>
        </p:txBody>
      </p:sp>
      <p:sp>
        <p:nvSpPr>
          <p:cNvPr name="TextBox 14" id="14"/>
          <p:cNvSpPr txBox="true"/>
          <p:nvPr/>
        </p:nvSpPr>
        <p:spPr>
          <a:xfrm rot="0">
            <a:off x="4755452" y="7566372"/>
            <a:ext cx="3636396" cy="3060269"/>
          </a:xfrm>
          <a:prstGeom prst="rect">
            <a:avLst/>
          </a:prstGeom>
        </p:spPr>
        <p:txBody>
          <a:bodyPr anchor="t" rtlCol="false" tIns="0" lIns="0" bIns="0" rIns="0">
            <a:spAutoFit/>
          </a:bodyPr>
          <a:lstStyle/>
          <a:p>
            <a:pPr algn="ctr">
              <a:lnSpc>
                <a:spcPts val="4829"/>
              </a:lnSpc>
              <a:spcBef>
                <a:spcPct val="0"/>
              </a:spcBef>
            </a:pPr>
            <a:r>
              <a:rPr lang="en-US" b="true" sz="4024">
                <a:solidFill>
                  <a:srgbClr val="0082BA"/>
                </a:solidFill>
                <a:latin typeface="Arimo Bold"/>
                <a:ea typeface="Arimo Bold"/>
                <a:cs typeface="Arimo Bold"/>
                <a:sym typeface="Arimo Bold"/>
              </a:rPr>
              <a:t>Recall at 90%</a:t>
            </a:r>
          </a:p>
          <a:p>
            <a:pPr algn="ctr">
              <a:lnSpc>
                <a:spcPts val="4829"/>
              </a:lnSpc>
              <a:spcBef>
                <a:spcPct val="0"/>
              </a:spcBef>
            </a:pPr>
            <a:r>
              <a:rPr lang="en-US" b="true" sz="4024">
                <a:solidFill>
                  <a:srgbClr val="0082BA"/>
                </a:solidFill>
                <a:latin typeface="Arimo Bold"/>
                <a:ea typeface="Arimo Bold"/>
                <a:cs typeface="Arimo Bold"/>
                <a:sym typeface="Arimo Bold"/>
              </a:rPr>
              <a:t> Threshold: </a:t>
            </a:r>
            <a:r>
              <a:rPr lang="en-US" sz="4024">
                <a:solidFill>
                  <a:srgbClr val="0082BA"/>
                </a:solidFill>
                <a:latin typeface="Arimo"/>
                <a:ea typeface="Arimo"/>
                <a:cs typeface="Arimo"/>
                <a:sym typeface="Arimo"/>
              </a:rPr>
              <a:t>.04</a:t>
            </a:r>
          </a:p>
          <a:p>
            <a:pPr algn="ctr">
              <a:lnSpc>
                <a:spcPts val="4829"/>
              </a:lnSpc>
              <a:spcBef>
                <a:spcPct val="0"/>
              </a:spcBef>
            </a:pPr>
            <a:r>
              <a:rPr lang="en-US" b="true" sz="4024">
                <a:solidFill>
                  <a:srgbClr val="0082BA"/>
                </a:solidFill>
                <a:latin typeface="Arimo Bold"/>
                <a:ea typeface="Arimo Bold"/>
                <a:cs typeface="Arimo Bold"/>
                <a:sym typeface="Arimo Bold"/>
              </a:rPr>
              <a:t>Precision: </a:t>
            </a:r>
            <a:r>
              <a:rPr lang="en-US" sz="4024">
                <a:solidFill>
                  <a:srgbClr val="0082BA"/>
                </a:solidFill>
                <a:latin typeface="Arimo"/>
                <a:ea typeface="Arimo"/>
                <a:cs typeface="Arimo"/>
                <a:sym typeface="Arimo"/>
              </a:rPr>
              <a:t>.170</a:t>
            </a:r>
          </a:p>
          <a:p>
            <a:pPr algn="ctr">
              <a:lnSpc>
                <a:spcPts val="4829"/>
              </a:lnSpc>
              <a:spcBef>
                <a:spcPct val="0"/>
              </a:spcBef>
            </a:pPr>
            <a:r>
              <a:rPr lang="en-US" b="true" sz="4024">
                <a:solidFill>
                  <a:srgbClr val="0082BA"/>
                </a:solidFill>
                <a:latin typeface="Arimo Bold"/>
                <a:ea typeface="Arimo Bold"/>
                <a:cs typeface="Arimo Bold"/>
                <a:sym typeface="Arimo Bold"/>
              </a:rPr>
              <a:t> F1-Score: </a:t>
            </a:r>
            <a:r>
              <a:rPr lang="en-US" sz="4024">
                <a:solidFill>
                  <a:srgbClr val="0082BA"/>
                </a:solidFill>
                <a:latin typeface="Arimo"/>
                <a:ea typeface="Arimo"/>
                <a:cs typeface="Arimo"/>
                <a:sym typeface="Arimo"/>
              </a:rPr>
              <a:t>.286</a:t>
            </a:r>
          </a:p>
          <a:p>
            <a:pPr algn="ctr">
              <a:lnSpc>
                <a:spcPts val="4829"/>
              </a:lnSpc>
              <a:spcBef>
                <a:spcPct val="0"/>
              </a:spcBef>
            </a:pPr>
          </a:p>
        </p:txBody>
      </p:sp>
      <p:sp>
        <p:nvSpPr>
          <p:cNvPr name="Freeform 15" id="15"/>
          <p:cNvSpPr/>
          <p:nvPr/>
        </p:nvSpPr>
        <p:spPr>
          <a:xfrm flipH="false" flipV="false" rot="0">
            <a:off x="4476211" y="7440529"/>
            <a:ext cx="4194876" cy="2817370"/>
          </a:xfrm>
          <a:custGeom>
            <a:avLst/>
            <a:gdLst/>
            <a:ahLst/>
            <a:cxnLst/>
            <a:rect r="r" b="b" t="t" l="l"/>
            <a:pathLst>
              <a:path h="2817370" w="4194876">
                <a:moveTo>
                  <a:pt x="0" y="0"/>
                </a:moveTo>
                <a:lnTo>
                  <a:pt x="4194877" y="0"/>
                </a:lnTo>
                <a:lnTo>
                  <a:pt x="4194877" y="2817369"/>
                </a:lnTo>
                <a:lnTo>
                  <a:pt x="0" y="28173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243009" y="-1559845"/>
            <a:ext cx="23443924" cy="14974520"/>
          </a:xfrm>
          <a:custGeom>
            <a:avLst/>
            <a:gdLst/>
            <a:ahLst/>
            <a:cxnLst/>
            <a:rect r="r" b="b" t="t" l="l"/>
            <a:pathLst>
              <a:path h="14974520" w="23443924">
                <a:moveTo>
                  <a:pt x="0" y="0"/>
                </a:moveTo>
                <a:lnTo>
                  <a:pt x="23443924" y="0"/>
                </a:lnTo>
                <a:lnTo>
                  <a:pt x="23443924" y="14974520"/>
                </a:lnTo>
                <a:lnTo>
                  <a:pt x="0" y="14974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648166" y="83479"/>
            <a:ext cx="639834" cy="1890441"/>
          </a:xfrm>
          <a:custGeom>
            <a:avLst/>
            <a:gdLst/>
            <a:ahLst/>
            <a:cxnLst/>
            <a:rect r="r" b="b" t="t" l="l"/>
            <a:pathLst>
              <a:path h="1890441" w="639834">
                <a:moveTo>
                  <a:pt x="0" y="0"/>
                </a:moveTo>
                <a:lnTo>
                  <a:pt x="639834" y="0"/>
                </a:lnTo>
                <a:lnTo>
                  <a:pt x="639834" y="1890442"/>
                </a:lnTo>
                <a:lnTo>
                  <a:pt x="0" y="18904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251894" y="361302"/>
            <a:ext cx="2280594" cy="1998394"/>
          </a:xfrm>
          <a:custGeom>
            <a:avLst/>
            <a:gdLst/>
            <a:ahLst/>
            <a:cxnLst/>
            <a:rect r="r" b="b" t="t" l="l"/>
            <a:pathLst>
              <a:path h="1998394" w="2280594">
                <a:moveTo>
                  <a:pt x="0" y="0"/>
                </a:moveTo>
                <a:lnTo>
                  <a:pt x="2280594" y="0"/>
                </a:lnTo>
                <a:lnTo>
                  <a:pt x="2280594" y="1998394"/>
                </a:lnTo>
                <a:lnTo>
                  <a:pt x="0" y="19983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 id="5"/>
          <p:cNvSpPr txBox="true"/>
          <p:nvPr/>
        </p:nvSpPr>
        <p:spPr>
          <a:xfrm rot="0">
            <a:off x="1028700" y="1000125"/>
            <a:ext cx="15225150" cy="1000125"/>
          </a:xfrm>
          <a:prstGeom prst="rect">
            <a:avLst/>
          </a:prstGeom>
        </p:spPr>
        <p:txBody>
          <a:bodyPr anchor="t" rtlCol="false" tIns="0" lIns="0" bIns="0" rIns="0">
            <a:spAutoFit/>
          </a:bodyPr>
          <a:lstStyle/>
          <a:p>
            <a:pPr algn="l">
              <a:lnSpc>
                <a:spcPts val="7679"/>
              </a:lnSpc>
            </a:pPr>
            <a:r>
              <a:rPr lang="en-US" b="true" sz="6399">
                <a:solidFill>
                  <a:srgbClr val="E2583E"/>
                </a:solidFill>
                <a:latin typeface="Arimo Bold"/>
                <a:ea typeface="Arimo Bold"/>
                <a:cs typeface="Arimo Bold"/>
                <a:sym typeface="Arimo Bold"/>
              </a:rPr>
              <a:t>Overview of Content</a:t>
            </a:r>
          </a:p>
        </p:txBody>
      </p:sp>
      <p:sp>
        <p:nvSpPr>
          <p:cNvPr name="TextBox 6" id="6"/>
          <p:cNvSpPr txBox="true"/>
          <p:nvPr/>
        </p:nvSpPr>
        <p:spPr>
          <a:xfrm rot="0">
            <a:off x="628309" y="2331121"/>
            <a:ext cx="1286550" cy="1304925"/>
          </a:xfrm>
          <a:prstGeom prst="rect">
            <a:avLst/>
          </a:prstGeom>
        </p:spPr>
        <p:txBody>
          <a:bodyPr anchor="t" rtlCol="false" tIns="0" lIns="0" bIns="0" rIns="0">
            <a:spAutoFit/>
          </a:bodyPr>
          <a:lstStyle/>
          <a:p>
            <a:pPr algn="l">
              <a:lnSpc>
                <a:spcPts val="10079"/>
              </a:lnSpc>
            </a:pPr>
            <a:r>
              <a:rPr lang="en-US" b="true" sz="8399">
                <a:solidFill>
                  <a:srgbClr val="E2583E"/>
                </a:solidFill>
                <a:latin typeface="Arimo Bold"/>
                <a:ea typeface="Arimo Bold"/>
                <a:cs typeface="Arimo Bold"/>
                <a:sym typeface="Arimo Bold"/>
              </a:rPr>
              <a:t>0</a:t>
            </a:r>
            <a:r>
              <a:rPr lang="en-US" b="true" sz="8399">
                <a:solidFill>
                  <a:srgbClr val="E2583E"/>
                </a:solidFill>
                <a:latin typeface="Arimo Bold"/>
                <a:ea typeface="Arimo Bold"/>
                <a:cs typeface="Arimo Bold"/>
                <a:sym typeface="Arimo Bold"/>
              </a:rPr>
              <a:t>1</a:t>
            </a:r>
          </a:p>
        </p:txBody>
      </p:sp>
      <p:sp>
        <p:nvSpPr>
          <p:cNvPr name="TextBox 7" id="7"/>
          <p:cNvSpPr txBox="true"/>
          <p:nvPr/>
        </p:nvSpPr>
        <p:spPr>
          <a:xfrm rot="0">
            <a:off x="628309" y="5341012"/>
            <a:ext cx="1286550" cy="1304925"/>
          </a:xfrm>
          <a:prstGeom prst="rect">
            <a:avLst/>
          </a:prstGeom>
        </p:spPr>
        <p:txBody>
          <a:bodyPr anchor="t" rtlCol="false" tIns="0" lIns="0" bIns="0" rIns="0">
            <a:spAutoFit/>
          </a:bodyPr>
          <a:lstStyle/>
          <a:p>
            <a:pPr algn="l">
              <a:lnSpc>
                <a:spcPts val="10080"/>
              </a:lnSpc>
            </a:pPr>
            <a:r>
              <a:rPr lang="en-US" b="true" sz="8400">
                <a:solidFill>
                  <a:srgbClr val="E2583E"/>
                </a:solidFill>
                <a:latin typeface="Arimo Bold"/>
                <a:ea typeface="Arimo Bold"/>
                <a:cs typeface="Arimo Bold"/>
                <a:sym typeface="Arimo Bold"/>
              </a:rPr>
              <a:t>03</a:t>
            </a:r>
          </a:p>
        </p:txBody>
      </p:sp>
      <p:sp>
        <p:nvSpPr>
          <p:cNvPr name="TextBox 8" id="8"/>
          <p:cNvSpPr txBox="true"/>
          <p:nvPr/>
        </p:nvSpPr>
        <p:spPr>
          <a:xfrm rot="0">
            <a:off x="628309" y="3769396"/>
            <a:ext cx="1286550" cy="1304925"/>
          </a:xfrm>
          <a:prstGeom prst="rect">
            <a:avLst/>
          </a:prstGeom>
        </p:spPr>
        <p:txBody>
          <a:bodyPr anchor="t" rtlCol="false" tIns="0" lIns="0" bIns="0" rIns="0">
            <a:spAutoFit/>
          </a:bodyPr>
          <a:lstStyle/>
          <a:p>
            <a:pPr algn="l">
              <a:lnSpc>
                <a:spcPts val="10080"/>
              </a:lnSpc>
            </a:pPr>
            <a:r>
              <a:rPr lang="en-US" b="true" sz="8400">
                <a:solidFill>
                  <a:srgbClr val="E2583E"/>
                </a:solidFill>
                <a:latin typeface="Arimo Bold"/>
                <a:ea typeface="Arimo Bold"/>
                <a:cs typeface="Arimo Bold"/>
                <a:sym typeface="Arimo Bold"/>
              </a:rPr>
              <a:t>0</a:t>
            </a:r>
            <a:r>
              <a:rPr lang="en-US" b="true" sz="8400">
                <a:solidFill>
                  <a:srgbClr val="E2583E"/>
                </a:solidFill>
                <a:latin typeface="Arimo Bold"/>
                <a:ea typeface="Arimo Bold"/>
                <a:cs typeface="Arimo Bold"/>
                <a:sym typeface="Arimo Bold"/>
              </a:rPr>
              <a:t>2</a:t>
            </a:r>
          </a:p>
        </p:txBody>
      </p:sp>
      <p:sp>
        <p:nvSpPr>
          <p:cNvPr name="TextBox 9" id="9"/>
          <p:cNvSpPr txBox="true"/>
          <p:nvPr/>
        </p:nvSpPr>
        <p:spPr>
          <a:xfrm rot="0">
            <a:off x="628309" y="6807857"/>
            <a:ext cx="1286550" cy="1304925"/>
          </a:xfrm>
          <a:prstGeom prst="rect">
            <a:avLst/>
          </a:prstGeom>
        </p:spPr>
        <p:txBody>
          <a:bodyPr anchor="t" rtlCol="false" tIns="0" lIns="0" bIns="0" rIns="0">
            <a:spAutoFit/>
          </a:bodyPr>
          <a:lstStyle/>
          <a:p>
            <a:pPr algn="l">
              <a:lnSpc>
                <a:spcPts val="10080"/>
              </a:lnSpc>
            </a:pPr>
            <a:r>
              <a:rPr lang="en-US" b="true" sz="8400">
                <a:solidFill>
                  <a:srgbClr val="E2583E"/>
                </a:solidFill>
                <a:latin typeface="Arimo Bold"/>
                <a:ea typeface="Arimo Bold"/>
                <a:cs typeface="Arimo Bold"/>
                <a:sym typeface="Arimo Bold"/>
              </a:rPr>
              <a:t>04</a:t>
            </a:r>
          </a:p>
        </p:txBody>
      </p:sp>
      <p:sp>
        <p:nvSpPr>
          <p:cNvPr name="TextBox 10" id="10"/>
          <p:cNvSpPr txBox="true"/>
          <p:nvPr/>
        </p:nvSpPr>
        <p:spPr>
          <a:xfrm rot="0">
            <a:off x="628309" y="8246132"/>
            <a:ext cx="1286550" cy="1304925"/>
          </a:xfrm>
          <a:prstGeom prst="rect">
            <a:avLst/>
          </a:prstGeom>
        </p:spPr>
        <p:txBody>
          <a:bodyPr anchor="t" rtlCol="false" tIns="0" lIns="0" bIns="0" rIns="0">
            <a:spAutoFit/>
          </a:bodyPr>
          <a:lstStyle/>
          <a:p>
            <a:pPr algn="l">
              <a:lnSpc>
                <a:spcPts val="10080"/>
              </a:lnSpc>
            </a:pPr>
            <a:r>
              <a:rPr lang="en-US" b="true" sz="8400">
                <a:solidFill>
                  <a:srgbClr val="E2583E"/>
                </a:solidFill>
                <a:latin typeface="Arimo Bold"/>
                <a:ea typeface="Arimo Bold"/>
                <a:cs typeface="Arimo Bold"/>
                <a:sym typeface="Arimo Bold"/>
              </a:rPr>
              <a:t>05</a:t>
            </a:r>
          </a:p>
        </p:txBody>
      </p:sp>
      <p:sp>
        <p:nvSpPr>
          <p:cNvPr name="TextBox 11" id="11"/>
          <p:cNvSpPr txBox="true"/>
          <p:nvPr/>
        </p:nvSpPr>
        <p:spPr>
          <a:xfrm rot="0">
            <a:off x="2229527" y="2626396"/>
            <a:ext cx="6798530" cy="685800"/>
          </a:xfrm>
          <a:prstGeom prst="rect">
            <a:avLst/>
          </a:prstGeom>
        </p:spPr>
        <p:txBody>
          <a:bodyPr anchor="t" rtlCol="false" tIns="0" lIns="0" bIns="0" rIns="0">
            <a:spAutoFit/>
          </a:bodyPr>
          <a:lstStyle/>
          <a:p>
            <a:pPr algn="l">
              <a:lnSpc>
                <a:spcPts val="5279"/>
              </a:lnSpc>
            </a:pPr>
            <a:r>
              <a:rPr lang="en-US" b="true" sz="4399">
                <a:solidFill>
                  <a:srgbClr val="00648F"/>
                </a:solidFill>
                <a:latin typeface="Arimo Bold"/>
                <a:ea typeface="Arimo Bold"/>
                <a:cs typeface="Arimo Bold"/>
                <a:sym typeface="Arimo Bold"/>
              </a:rPr>
              <a:t>Introduction/Background</a:t>
            </a:r>
          </a:p>
        </p:txBody>
      </p:sp>
      <p:sp>
        <p:nvSpPr>
          <p:cNvPr name="TextBox 12" id="12"/>
          <p:cNvSpPr txBox="true"/>
          <p:nvPr/>
        </p:nvSpPr>
        <p:spPr>
          <a:xfrm rot="0">
            <a:off x="2229527" y="4143375"/>
            <a:ext cx="6798530" cy="685800"/>
          </a:xfrm>
          <a:prstGeom prst="rect">
            <a:avLst/>
          </a:prstGeom>
        </p:spPr>
        <p:txBody>
          <a:bodyPr anchor="t" rtlCol="false" tIns="0" lIns="0" bIns="0" rIns="0">
            <a:spAutoFit/>
          </a:bodyPr>
          <a:lstStyle/>
          <a:p>
            <a:pPr algn="l">
              <a:lnSpc>
                <a:spcPts val="5279"/>
              </a:lnSpc>
            </a:pPr>
            <a:r>
              <a:rPr lang="en-US" b="true" sz="4399">
                <a:solidFill>
                  <a:srgbClr val="00648F"/>
                </a:solidFill>
                <a:latin typeface="Arimo Bold"/>
                <a:ea typeface="Arimo Bold"/>
                <a:cs typeface="Arimo Bold"/>
                <a:sym typeface="Arimo Bold"/>
              </a:rPr>
              <a:t>Data Collection/EDA</a:t>
            </a:r>
          </a:p>
        </p:txBody>
      </p:sp>
      <p:sp>
        <p:nvSpPr>
          <p:cNvPr name="TextBox 13" id="13"/>
          <p:cNvSpPr txBox="true"/>
          <p:nvPr/>
        </p:nvSpPr>
        <p:spPr>
          <a:xfrm rot="0">
            <a:off x="2229527" y="5685164"/>
            <a:ext cx="5781150" cy="685800"/>
          </a:xfrm>
          <a:prstGeom prst="rect">
            <a:avLst/>
          </a:prstGeom>
        </p:spPr>
        <p:txBody>
          <a:bodyPr anchor="t" rtlCol="false" tIns="0" lIns="0" bIns="0" rIns="0">
            <a:spAutoFit/>
          </a:bodyPr>
          <a:lstStyle/>
          <a:p>
            <a:pPr algn="l">
              <a:lnSpc>
                <a:spcPts val="5279"/>
              </a:lnSpc>
            </a:pPr>
            <a:r>
              <a:rPr lang="en-US" b="true" sz="4399">
                <a:solidFill>
                  <a:srgbClr val="00648F"/>
                </a:solidFill>
                <a:latin typeface="Arimo Bold"/>
                <a:ea typeface="Arimo Bold"/>
                <a:cs typeface="Arimo Bold"/>
                <a:sym typeface="Arimo Bold"/>
              </a:rPr>
              <a:t>Data Preprocessing</a:t>
            </a:r>
          </a:p>
        </p:txBody>
      </p:sp>
      <p:sp>
        <p:nvSpPr>
          <p:cNvPr name="TextBox 14" id="14"/>
          <p:cNvSpPr txBox="true"/>
          <p:nvPr/>
        </p:nvSpPr>
        <p:spPr>
          <a:xfrm rot="0">
            <a:off x="2229527" y="7122182"/>
            <a:ext cx="5781150" cy="685800"/>
          </a:xfrm>
          <a:prstGeom prst="rect">
            <a:avLst/>
          </a:prstGeom>
        </p:spPr>
        <p:txBody>
          <a:bodyPr anchor="t" rtlCol="false" tIns="0" lIns="0" bIns="0" rIns="0">
            <a:spAutoFit/>
          </a:bodyPr>
          <a:lstStyle/>
          <a:p>
            <a:pPr algn="l">
              <a:lnSpc>
                <a:spcPts val="5279"/>
              </a:lnSpc>
            </a:pPr>
            <a:r>
              <a:rPr lang="en-US" b="true" sz="4399">
                <a:solidFill>
                  <a:srgbClr val="00648F"/>
                </a:solidFill>
                <a:latin typeface="Arimo Bold"/>
                <a:ea typeface="Arimo Bold"/>
                <a:cs typeface="Arimo Bold"/>
                <a:sym typeface="Arimo Bold"/>
              </a:rPr>
              <a:t>Modeling</a:t>
            </a:r>
          </a:p>
        </p:txBody>
      </p:sp>
      <p:sp>
        <p:nvSpPr>
          <p:cNvPr name="TextBox 15" id="15"/>
          <p:cNvSpPr txBox="true"/>
          <p:nvPr/>
        </p:nvSpPr>
        <p:spPr>
          <a:xfrm rot="0">
            <a:off x="2229527" y="8560457"/>
            <a:ext cx="5781150" cy="685800"/>
          </a:xfrm>
          <a:prstGeom prst="rect">
            <a:avLst/>
          </a:prstGeom>
        </p:spPr>
        <p:txBody>
          <a:bodyPr anchor="t" rtlCol="false" tIns="0" lIns="0" bIns="0" rIns="0">
            <a:spAutoFit/>
          </a:bodyPr>
          <a:lstStyle/>
          <a:p>
            <a:pPr algn="l">
              <a:lnSpc>
                <a:spcPts val="5279"/>
              </a:lnSpc>
            </a:pPr>
            <a:r>
              <a:rPr lang="en-US" b="true" sz="4399">
                <a:solidFill>
                  <a:srgbClr val="00648F"/>
                </a:solidFill>
                <a:latin typeface="Arimo Bold"/>
                <a:ea typeface="Arimo Bold"/>
                <a:cs typeface="Arimo Bold"/>
                <a:sym typeface="Arimo Bold"/>
              </a:rPr>
              <a:t>Lessons/Conclusion</a:t>
            </a:r>
          </a:p>
        </p:txBody>
      </p:sp>
      <p:sp>
        <p:nvSpPr>
          <p:cNvPr name="Freeform 16" id="16"/>
          <p:cNvSpPr/>
          <p:nvPr/>
        </p:nvSpPr>
        <p:spPr>
          <a:xfrm flipH="false" flipV="false" rot="0">
            <a:off x="16007406" y="9258300"/>
            <a:ext cx="2280594" cy="1998394"/>
          </a:xfrm>
          <a:custGeom>
            <a:avLst/>
            <a:gdLst/>
            <a:ahLst/>
            <a:cxnLst/>
            <a:rect r="r" b="b" t="t" l="l"/>
            <a:pathLst>
              <a:path h="1998394" w="2280594">
                <a:moveTo>
                  <a:pt x="0" y="0"/>
                </a:moveTo>
                <a:lnTo>
                  <a:pt x="2280594" y="0"/>
                </a:lnTo>
                <a:lnTo>
                  <a:pt x="2280594" y="1998394"/>
                </a:lnTo>
                <a:lnTo>
                  <a:pt x="0" y="19983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8641275" y="1314779"/>
            <a:ext cx="11858533" cy="8550603"/>
          </a:xfrm>
          <a:custGeom>
            <a:avLst/>
            <a:gdLst/>
            <a:ahLst/>
            <a:cxnLst/>
            <a:rect r="r" b="b" t="t" l="l"/>
            <a:pathLst>
              <a:path h="8550603" w="11858533">
                <a:moveTo>
                  <a:pt x="0" y="0"/>
                </a:moveTo>
                <a:lnTo>
                  <a:pt x="11858533" y="0"/>
                </a:lnTo>
                <a:lnTo>
                  <a:pt x="11858533" y="8550603"/>
                </a:lnTo>
                <a:lnTo>
                  <a:pt x="0" y="8550603"/>
                </a:lnTo>
                <a:lnTo>
                  <a:pt x="0" y="0"/>
                </a:lnTo>
                <a:close/>
              </a:path>
            </a:pathLst>
          </a:custGeom>
          <a:blipFill>
            <a:blip r:embed="rId9">
              <a:extLst>
                <a:ext uri="{96DAC541-7B7A-43D3-8B79-37D633B846F1}">
                  <asvg:svgBlip xmlns:asvg="http://schemas.microsoft.com/office/drawing/2016/SVG/main" r:embed="rId10"/>
                </a:ext>
              </a:extLst>
            </a:blip>
            <a:stretch>
              <a:fillRect l="-94850" t="0" r="-93537" b="0"/>
            </a:stretch>
          </a:blipFill>
        </p:spPr>
      </p:sp>
      <p:sp>
        <p:nvSpPr>
          <p:cNvPr name="Freeform 18" id="18"/>
          <p:cNvSpPr/>
          <p:nvPr/>
        </p:nvSpPr>
        <p:spPr>
          <a:xfrm flipH="false" flipV="false" rot="0">
            <a:off x="8765275" y="315582"/>
            <a:ext cx="2280594" cy="1998394"/>
          </a:xfrm>
          <a:custGeom>
            <a:avLst/>
            <a:gdLst/>
            <a:ahLst/>
            <a:cxnLst/>
            <a:rect r="r" b="b" t="t" l="l"/>
            <a:pathLst>
              <a:path h="1998394" w="2280594">
                <a:moveTo>
                  <a:pt x="0" y="0"/>
                </a:moveTo>
                <a:lnTo>
                  <a:pt x="2280594" y="0"/>
                </a:lnTo>
                <a:lnTo>
                  <a:pt x="2280594" y="1998394"/>
                </a:lnTo>
                <a:lnTo>
                  <a:pt x="0" y="19983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TextBox 8" id="8"/>
          <p:cNvSpPr txBox="true"/>
          <p:nvPr/>
        </p:nvSpPr>
        <p:spPr>
          <a:xfrm rot="0">
            <a:off x="539713" y="485775"/>
            <a:ext cx="14254579"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Gaussian Naïve Bayes: </a:t>
            </a:r>
            <a:r>
              <a:rPr lang="en-US" b="true" sz="6799">
                <a:solidFill>
                  <a:srgbClr val="16BFBF"/>
                </a:solidFill>
                <a:latin typeface="Arimo Bold"/>
                <a:ea typeface="Arimo Bold"/>
                <a:cs typeface="Arimo Bold"/>
                <a:sym typeface="Arimo Bold"/>
              </a:rPr>
              <a:t>SMOTENC</a:t>
            </a:r>
          </a:p>
        </p:txBody>
      </p:sp>
      <p:sp>
        <p:nvSpPr>
          <p:cNvPr name="Freeform 9" id="9"/>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408716" y="431227"/>
            <a:ext cx="2075249" cy="2075249"/>
          </a:xfrm>
          <a:custGeom>
            <a:avLst/>
            <a:gdLst/>
            <a:ahLst/>
            <a:cxnLst/>
            <a:rect r="r" b="b" t="t" l="l"/>
            <a:pathLst>
              <a:path h="2075249" w="2075249">
                <a:moveTo>
                  <a:pt x="0" y="0"/>
                </a:moveTo>
                <a:lnTo>
                  <a:pt x="2075250" y="0"/>
                </a:lnTo>
                <a:lnTo>
                  <a:pt x="2075250" y="2075250"/>
                </a:lnTo>
                <a:lnTo>
                  <a:pt x="0" y="2075250"/>
                </a:lnTo>
                <a:lnTo>
                  <a:pt x="0" y="0"/>
                </a:lnTo>
                <a:close/>
              </a:path>
            </a:pathLst>
          </a:custGeom>
          <a:blipFill>
            <a:blip r:embed="rId9"/>
            <a:stretch>
              <a:fillRect l="0" t="0" r="0" b="0"/>
            </a:stretch>
          </a:blipFill>
        </p:spPr>
      </p:sp>
      <p:sp>
        <p:nvSpPr>
          <p:cNvPr name="Freeform 11" id="11"/>
          <p:cNvSpPr/>
          <p:nvPr/>
        </p:nvSpPr>
        <p:spPr>
          <a:xfrm flipH="false" flipV="false" rot="0">
            <a:off x="7713002" y="3222375"/>
            <a:ext cx="10317905" cy="6745330"/>
          </a:xfrm>
          <a:custGeom>
            <a:avLst/>
            <a:gdLst/>
            <a:ahLst/>
            <a:cxnLst/>
            <a:rect r="r" b="b" t="t" l="l"/>
            <a:pathLst>
              <a:path h="6745330" w="10317905">
                <a:moveTo>
                  <a:pt x="0" y="0"/>
                </a:moveTo>
                <a:lnTo>
                  <a:pt x="10317905" y="0"/>
                </a:lnTo>
                <a:lnTo>
                  <a:pt x="10317905" y="6745331"/>
                </a:lnTo>
                <a:lnTo>
                  <a:pt x="0" y="6745331"/>
                </a:lnTo>
                <a:lnTo>
                  <a:pt x="0" y="0"/>
                </a:lnTo>
                <a:close/>
              </a:path>
            </a:pathLst>
          </a:custGeom>
          <a:blipFill>
            <a:blip r:embed="rId10"/>
            <a:stretch>
              <a:fillRect l="0" t="0" r="0" b="0"/>
            </a:stretch>
          </a:blipFill>
          <a:ln w="38100" cap="rnd">
            <a:solidFill>
              <a:srgbClr val="00648F"/>
            </a:solidFill>
            <a:prstDash val="solid"/>
            <a:round/>
          </a:ln>
        </p:spPr>
      </p:sp>
      <p:sp>
        <p:nvSpPr>
          <p:cNvPr name="TextBox 12" id="12"/>
          <p:cNvSpPr txBox="true"/>
          <p:nvPr/>
        </p:nvSpPr>
        <p:spPr>
          <a:xfrm rot="0">
            <a:off x="539713" y="2011955"/>
            <a:ext cx="6078598" cy="6022988"/>
          </a:xfrm>
          <a:prstGeom prst="rect">
            <a:avLst/>
          </a:prstGeom>
        </p:spPr>
        <p:txBody>
          <a:bodyPr anchor="t" rtlCol="false" tIns="0" lIns="0" bIns="0" rIns="0">
            <a:spAutoFit/>
          </a:bodyPr>
          <a:lstStyle/>
          <a:p>
            <a:pPr algn="l">
              <a:lnSpc>
                <a:spcPts val="7950"/>
              </a:lnSpc>
              <a:spcBef>
                <a:spcPct val="0"/>
              </a:spcBef>
            </a:pPr>
            <a:r>
              <a:rPr lang="en-US" b="true" sz="6625">
                <a:solidFill>
                  <a:srgbClr val="00648F"/>
                </a:solidFill>
                <a:latin typeface="Arimo Bold"/>
                <a:ea typeface="Arimo Bold"/>
                <a:cs typeface="Arimo Bold"/>
                <a:sym typeface="Arimo Bold"/>
              </a:rPr>
              <a:t>Accuracy: </a:t>
            </a:r>
            <a:r>
              <a:rPr lang="en-US" sz="6625">
                <a:solidFill>
                  <a:srgbClr val="00648F"/>
                </a:solidFill>
                <a:latin typeface="Arimo"/>
                <a:ea typeface="Arimo"/>
                <a:cs typeface="Arimo"/>
                <a:sym typeface="Arimo"/>
              </a:rPr>
              <a:t>.771</a:t>
            </a:r>
          </a:p>
          <a:p>
            <a:pPr algn="l">
              <a:lnSpc>
                <a:spcPts val="7950"/>
              </a:lnSpc>
              <a:spcBef>
                <a:spcPct val="0"/>
              </a:spcBef>
            </a:pPr>
            <a:r>
              <a:rPr lang="en-US" b="true" sz="6625">
                <a:solidFill>
                  <a:srgbClr val="00648F"/>
                </a:solidFill>
                <a:latin typeface="Arimo Bold"/>
                <a:ea typeface="Arimo Bold"/>
                <a:cs typeface="Arimo Bold"/>
                <a:sym typeface="Arimo Bold"/>
              </a:rPr>
              <a:t>Recall: </a:t>
            </a:r>
            <a:r>
              <a:rPr lang="en-US" sz="6625">
                <a:solidFill>
                  <a:srgbClr val="00648F"/>
                </a:solidFill>
                <a:latin typeface="Arimo"/>
                <a:ea typeface="Arimo"/>
                <a:cs typeface="Arimo"/>
                <a:sym typeface="Arimo"/>
              </a:rPr>
              <a:t>.700</a:t>
            </a:r>
          </a:p>
          <a:p>
            <a:pPr algn="l">
              <a:lnSpc>
                <a:spcPts val="7950"/>
              </a:lnSpc>
              <a:spcBef>
                <a:spcPct val="0"/>
              </a:spcBef>
            </a:pPr>
            <a:r>
              <a:rPr lang="en-US" b="true" sz="6625">
                <a:solidFill>
                  <a:srgbClr val="00648F"/>
                </a:solidFill>
                <a:latin typeface="Arimo Bold"/>
                <a:ea typeface="Arimo Bold"/>
                <a:cs typeface="Arimo Bold"/>
                <a:sym typeface="Arimo Bold"/>
              </a:rPr>
              <a:t>Precision: </a:t>
            </a:r>
            <a:r>
              <a:rPr lang="en-US" sz="6625">
                <a:solidFill>
                  <a:srgbClr val="00648F"/>
                </a:solidFill>
                <a:latin typeface="Arimo"/>
                <a:ea typeface="Arimo"/>
                <a:cs typeface="Arimo"/>
                <a:sym typeface="Arimo"/>
              </a:rPr>
              <a:t>.224</a:t>
            </a:r>
          </a:p>
          <a:p>
            <a:pPr algn="l">
              <a:lnSpc>
                <a:spcPts val="7950"/>
              </a:lnSpc>
              <a:spcBef>
                <a:spcPct val="0"/>
              </a:spcBef>
            </a:pPr>
            <a:r>
              <a:rPr lang="en-US" b="true" sz="6625">
                <a:solidFill>
                  <a:srgbClr val="00648F"/>
                </a:solidFill>
                <a:latin typeface="Arimo Bold"/>
                <a:ea typeface="Arimo Bold"/>
                <a:cs typeface="Arimo Bold"/>
                <a:sym typeface="Arimo Bold"/>
              </a:rPr>
              <a:t>F1-Score: </a:t>
            </a:r>
            <a:r>
              <a:rPr lang="en-US" sz="6625">
                <a:solidFill>
                  <a:srgbClr val="00648F"/>
                </a:solidFill>
                <a:latin typeface="Arimo"/>
                <a:ea typeface="Arimo"/>
                <a:cs typeface="Arimo"/>
                <a:sym typeface="Arimo"/>
              </a:rPr>
              <a:t>.339</a:t>
            </a:r>
          </a:p>
          <a:p>
            <a:pPr algn="l">
              <a:lnSpc>
                <a:spcPts val="7950"/>
              </a:lnSpc>
              <a:spcBef>
                <a:spcPct val="0"/>
              </a:spcBef>
            </a:pPr>
            <a:r>
              <a:rPr lang="en-US" b="true" sz="6625">
                <a:solidFill>
                  <a:srgbClr val="00648F"/>
                </a:solidFill>
                <a:latin typeface="Arimo Bold"/>
                <a:ea typeface="Arimo Bold"/>
                <a:cs typeface="Arimo Bold"/>
                <a:sym typeface="Arimo Bold"/>
              </a:rPr>
              <a:t>ROC AUC: </a:t>
            </a:r>
            <a:r>
              <a:rPr lang="en-US" sz="6625">
                <a:solidFill>
                  <a:srgbClr val="00648F"/>
                </a:solidFill>
                <a:latin typeface="Arimo"/>
                <a:ea typeface="Arimo"/>
                <a:cs typeface="Arimo"/>
                <a:sym typeface="Arimo"/>
              </a:rPr>
              <a:t>.795</a:t>
            </a:r>
          </a:p>
          <a:p>
            <a:pPr algn="l">
              <a:lnSpc>
                <a:spcPts val="7950"/>
              </a:lnSpc>
              <a:spcBef>
                <a:spcPct val="0"/>
              </a:spcBef>
            </a:pPr>
            <a:r>
              <a:rPr lang="en-US" b="true" sz="6625">
                <a:solidFill>
                  <a:srgbClr val="00648F"/>
                </a:solidFill>
                <a:latin typeface="Arimo Bold"/>
                <a:ea typeface="Arimo Bold"/>
                <a:cs typeface="Arimo Bold"/>
                <a:sym typeface="Arimo Bold"/>
              </a:rPr>
              <a:t>PR AUC: </a:t>
            </a:r>
            <a:r>
              <a:rPr lang="en-US" sz="6625">
                <a:solidFill>
                  <a:srgbClr val="00648F"/>
                </a:solidFill>
                <a:latin typeface="Arimo"/>
                <a:ea typeface="Arimo"/>
                <a:cs typeface="Arimo"/>
                <a:sym typeface="Arimo"/>
              </a:rPr>
              <a:t>.326</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38483" y="8485481"/>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889781" y="1803020"/>
            <a:ext cx="10971772" cy="3435251"/>
          </a:xfrm>
          <a:custGeom>
            <a:avLst/>
            <a:gdLst/>
            <a:ahLst/>
            <a:cxnLst/>
            <a:rect r="r" b="b" t="t" l="l"/>
            <a:pathLst>
              <a:path h="3435251" w="10971772">
                <a:moveTo>
                  <a:pt x="0" y="0"/>
                </a:moveTo>
                <a:lnTo>
                  <a:pt x="10971772" y="0"/>
                </a:lnTo>
                <a:lnTo>
                  <a:pt x="10971772" y="3435252"/>
                </a:lnTo>
                <a:lnTo>
                  <a:pt x="0" y="3435252"/>
                </a:lnTo>
                <a:lnTo>
                  <a:pt x="0" y="0"/>
                </a:lnTo>
                <a:close/>
              </a:path>
            </a:pathLst>
          </a:custGeom>
          <a:blipFill>
            <a:blip r:embed="rId9"/>
            <a:stretch>
              <a:fillRect l="0" t="0" r="0" b="0"/>
            </a:stretch>
          </a:blipFill>
          <a:ln w="38100" cap="sq">
            <a:solidFill>
              <a:srgbClr val="0082BA"/>
            </a:solidFill>
            <a:prstDash val="solid"/>
            <a:miter/>
          </a:ln>
        </p:spPr>
      </p:sp>
      <p:sp>
        <p:nvSpPr>
          <p:cNvPr name="Freeform 10" id="10"/>
          <p:cNvSpPr/>
          <p:nvPr/>
        </p:nvSpPr>
        <p:spPr>
          <a:xfrm flipH="false" flipV="false" rot="0">
            <a:off x="8447038" y="5571647"/>
            <a:ext cx="6147070" cy="4439995"/>
          </a:xfrm>
          <a:custGeom>
            <a:avLst/>
            <a:gdLst/>
            <a:ahLst/>
            <a:cxnLst/>
            <a:rect r="r" b="b" t="t" l="l"/>
            <a:pathLst>
              <a:path h="4439995" w="6147070">
                <a:moveTo>
                  <a:pt x="0" y="0"/>
                </a:moveTo>
                <a:lnTo>
                  <a:pt x="6147070" y="0"/>
                </a:lnTo>
                <a:lnTo>
                  <a:pt x="6147070" y="4439995"/>
                </a:lnTo>
                <a:lnTo>
                  <a:pt x="0" y="4439995"/>
                </a:lnTo>
                <a:lnTo>
                  <a:pt x="0" y="0"/>
                </a:lnTo>
                <a:close/>
              </a:path>
            </a:pathLst>
          </a:custGeom>
          <a:blipFill>
            <a:blip r:embed="rId10"/>
            <a:stretch>
              <a:fillRect l="0" t="0" r="0" b="0"/>
            </a:stretch>
          </a:blipFill>
          <a:ln w="38100" cap="rnd">
            <a:solidFill>
              <a:srgbClr val="00648F"/>
            </a:solidFill>
            <a:prstDash val="sysDot"/>
            <a:round/>
          </a:ln>
        </p:spPr>
      </p:sp>
      <p:sp>
        <p:nvSpPr>
          <p:cNvPr name="TextBox 11" id="11"/>
          <p:cNvSpPr txBox="true"/>
          <p:nvPr/>
        </p:nvSpPr>
        <p:spPr>
          <a:xfrm rot="0">
            <a:off x="-1119192" y="411577"/>
            <a:ext cx="17565533" cy="1057275"/>
          </a:xfrm>
          <a:prstGeom prst="rect">
            <a:avLst/>
          </a:prstGeom>
        </p:spPr>
        <p:txBody>
          <a:bodyPr anchor="t" rtlCol="false" tIns="0" lIns="0" bIns="0" rIns="0">
            <a:spAutoFit/>
          </a:bodyPr>
          <a:lstStyle/>
          <a:p>
            <a:pPr algn="ctr">
              <a:lnSpc>
                <a:spcPts val="8159"/>
              </a:lnSpc>
            </a:pPr>
            <a:r>
              <a:rPr lang="en-US" b="true" sz="6799">
                <a:solidFill>
                  <a:srgbClr val="041834"/>
                </a:solidFill>
                <a:latin typeface="Arimo Bold"/>
                <a:ea typeface="Arimo Bold"/>
                <a:cs typeface="Arimo Bold"/>
                <a:sym typeface="Arimo Bold"/>
              </a:rPr>
              <a:t>Stacking Classifier: </a:t>
            </a:r>
            <a:r>
              <a:rPr lang="en-US" b="true" sz="6799">
                <a:solidFill>
                  <a:srgbClr val="0082BA"/>
                </a:solidFill>
                <a:latin typeface="Arimo Bold"/>
                <a:ea typeface="Arimo Bold"/>
                <a:cs typeface="Arimo Bold"/>
                <a:sym typeface="Arimo Bold"/>
              </a:rPr>
              <a:t>Class Weights</a:t>
            </a:r>
          </a:p>
        </p:txBody>
      </p:sp>
      <p:sp>
        <p:nvSpPr>
          <p:cNvPr name="TextBox 12" id="12"/>
          <p:cNvSpPr txBox="true"/>
          <p:nvPr/>
        </p:nvSpPr>
        <p:spPr>
          <a:xfrm rot="0">
            <a:off x="410660" y="1542919"/>
            <a:ext cx="6596393" cy="7705725"/>
          </a:xfrm>
          <a:prstGeom prst="rect">
            <a:avLst/>
          </a:prstGeom>
        </p:spPr>
        <p:txBody>
          <a:bodyPr anchor="t" rtlCol="false" tIns="0" lIns="0" bIns="0" rIns="0">
            <a:spAutoFit/>
          </a:bodyPr>
          <a:lstStyle/>
          <a:p>
            <a:pPr algn="l">
              <a:lnSpc>
                <a:spcPts val="6367"/>
              </a:lnSpc>
              <a:spcBef>
                <a:spcPct val="0"/>
              </a:spcBef>
            </a:pPr>
            <a:r>
              <a:rPr lang="en-US" b="true" sz="5306">
                <a:solidFill>
                  <a:srgbClr val="00648F"/>
                </a:solidFill>
                <a:latin typeface="Arimo Bold"/>
                <a:ea typeface="Arimo Bold"/>
                <a:cs typeface="Arimo Bold"/>
                <a:sym typeface="Arimo Bold"/>
              </a:rPr>
              <a:t>Accuracy: </a:t>
            </a:r>
            <a:r>
              <a:rPr lang="en-US" sz="5306">
                <a:solidFill>
                  <a:srgbClr val="00648F"/>
                </a:solidFill>
                <a:latin typeface="Arimo"/>
                <a:ea typeface="Arimo"/>
                <a:cs typeface="Arimo"/>
                <a:sym typeface="Arimo"/>
              </a:rPr>
              <a:t>.956</a:t>
            </a:r>
          </a:p>
          <a:p>
            <a:pPr algn="l">
              <a:lnSpc>
                <a:spcPts val="6367"/>
              </a:lnSpc>
              <a:spcBef>
                <a:spcPct val="0"/>
              </a:spcBef>
            </a:pPr>
            <a:r>
              <a:rPr lang="en-US" b="true" sz="5306">
                <a:solidFill>
                  <a:srgbClr val="00648F"/>
                </a:solidFill>
                <a:latin typeface="Arimo Bold"/>
                <a:ea typeface="Arimo Bold"/>
                <a:cs typeface="Arimo Bold"/>
                <a:sym typeface="Arimo Bold"/>
              </a:rPr>
              <a:t>Recall: </a:t>
            </a:r>
            <a:r>
              <a:rPr lang="en-US" sz="5306">
                <a:solidFill>
                  <a:srgbClr val="00648F"/>
                </a:solidFill>
                <a:latin typeface="Arimo"/>
                <a:ea typeface="Arimo"/>
                <a:cs typeface="Arimo"/>
                <a:sym typeface="Arimo"/>
              </a:rPr>
              <a:t>.946</a:t>
            </a:r>
          </a:p>
          <a:p>
            <a:pPr algn="l">
              <a:lnSpc>
                <a:spcPts val="6367"/>
              </a:lnSpc>
              <a:spcBef>
                <a:spcPct val="0"/>
              </a:spcBef>
            </a:pPr>
            <a:r>
              <a:rPr lang="en-US" b="true" sz="5306">
                <a:solidFill>
                  <a:srgbClr val="00648F"/>
                </a:solidFill>
                <a:latin typeface="Arimo Bold"/>
                <a:ea typeface="Arimo Bold"/>
                <a:cs typeface="Arimo Bold"/>
                <a:sym typeface="Arimo Bold"/>
              </a:rPr>
              <a:t>Precision: </a:t>
            </a:r>
            <a:r>
              <a:rPr lang="en-US" sz="5306">
                <a:solidFill>
                  <a:srgbClr val="00648F"/>
                </a:solidFill>
                <a:latin typeface="Arimo"/>
                <a:ea typeface="Arimo"/>
                <a:cs typeface="Arimo"/>
                <a:sym typeface="Arimo"/>
              </a:rPr>
              <a:t>.965</a:t>
            </a:r>
          </a:p>
          <a:p>
            <a:pPr algn="l">
              <a:lnSpc>
                <a:spcPts val="6367"/>
              </a:lnSpc>
              <a:spcBef>
                <a:spcPct val="0"/>
              </a:spcBef>
            </a:pPr>
            <a:r>
              <a:rPr lang="en-US" b="true" sz="5306">
                <a:solidFill>
                  <a:srgbClr val="00648F"/>
                </a:solidFill>
                <a:latin typeface="Arimo Bold"/>
                <a:ea typeface="Arimo Bold"/>
                <a:cs typeface="Arimo Bold"/>
                <a:sym typeface="Arimo Bold"/>
              </a:rPr>
              <a:t>F1-Score: </a:t>
            </a:r>
            <a:r>
              <a:rPr lang="en-US" sz="5306">
                <a:solidFill>
                  <a:srgbClr val="00648F"/>
                </a:solidFill>
                <a:latin typeface="Arimo"/>
                <a:ea typeface="Arimo"/>
                <a:cs typeface="Arimo"/>
                <a:sym typeface="Arimo"/>
              </a:rPr>
              <a:t>.955</a:t>
            </a:r>
          </a:p>
          <a:p>
            <a:pPr algn="l">
              <a:lnSpc>
                <a:spcPts val="6367"/>
              </a:lnSpc>
              <a:spcBef>
                <a:spcPct val="0"/>
              </a:spcBef>
            </a:pPr>
            <a:r>
              <a:rPr lang="en-US" b="true" sz="5306">
                <a:solidFill>
                  <a:srgbClr val="00648F"/>
                </a:solidFill>
                <a:latin typeface="Arimo Bold"/>
                <a:ea typeface="Arimo Bold"/>
                <a:cs typeface="Arimo Bold"/>
                <a:sym typeface="Arimo Bold"/>
              </a:rPr>
              <a:t>ROC AUC: </a:t>
            </a:r>
            <a:r>
              <a:rPr lang="en-US" sz="5306">
                <a:solidFill>
                  <a:srgbClr val="00648F"/>
                </a:solidFill>
                <a:latin typeface="Arimo"/>
                <a:ea typeface="Arimo"/>
                <a:cs typeface="Arimo"/>
                <a:sym typeface="Arimo"/>
              </a:rPr>
              <a:t>.990</a:t>
            </a:r>
          </a:p>
          <a:p>
            <a:pPr algn="l">
              <a:lnSpc>
                <a:spcPts val="6367"/>
              </a:lnSpc>
              <a:spcBef>
                <a:spcPct val="0"/>
              </a:spcBef>
            </a:pPr>
            <a:r>
              <a:rPr lang="en-US" b="true" sz="5306">
                <a:solidFill>
                  <a:srgbClr val="00648F"/>
                </a:solidFill>
                <a:latin typeface="Arimo Bold"/>
                <a:ea typeface="Arimo Bold"/>
                <a:cs typeface="Arimo Bold"/>
                <a:sym typeface="Arimo Bold"/>
              </a:rPr>
              <a:t>PR AUC: </a:t>
            </a:r>
            <a:r>
              <a:rPr lang="en-US" sz="5306">
                <a:solidFill>
                  <a:srgbClr val="00648F"/>
                </a:solidFill>
                <a:latin typeface="Arimo"/>
                <a:ea typeface="Arimo"/>
                <a:cs typeface="Arimo"/>
                <a:sym typeface="Arimo"/>
              </a:rPr>
              <a:t>.992</a:t>
            </a:r>
          </a:p>
          <a:p>
            <a:pPr algn="l">
              <a:lnSpc>
                <a:spcPts val="6367"/>
              </a:lnSpc>
              <a:spcBef>
                <a:spcPct val="0"/>
              </a:spcBef>
            </a:pPr>
          </a:p>
          <a:p>
            <a:pPr algn="l" marL="994495" indent="-497247" lvl="1">
              <a:lnSpc>
                <a:spcPts val="5527"/>
              </a:lnSpc>
              <a:buFont typeface="Arial"/>
              <a:buChar char="•"/>
            </a:pPr>
            <a:r>
              <a:rPr lang="en-US" sz="4606">
                <a:solidFill>
                  <a:srgbClr val="00648F"/>
                </a:solidFill>
                <a:latin typeface="Arimo"/>
                <a:ea typeface="Arimo"/>
                <a:cs typeface="Arimo"/>
                <a:sym typeface="Arimo"/>
              </a:rPr>
              <a:t>Best metrics, but takes forever and not intuitive to interpret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446341" y="8396627"/>
            <a:ext cx="1625918" cy="1723347"/>
          </a:xfrm>
          <a:custGeom>
            <a:avLst/>
            <a:gdLst/>
            <a:ahLst/>
            <a:cxnLst/>
            <a:rect r="r" b="b" t="t" l="l"/>
            <a:pathLst>
              <a:path h="1723347" w="1625918">
                <a:moveTo>
                  <a:pt x="0" y="0"/>
                </a:moveTo>
                <a:lnTo>
                  <a:pt x="1625918" y="0"/>
                </a:lnTo>
                <a:lnTo>
                  <a:pt x="1625918" y="1723346"/>
                </a:lnTo>
                <a:lnTo>
                  <a:pt x="0" y="172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9917387" y="6058431"/>
            <a:ext cx="5715995" cy="3340767"/>
          </a:xfrm>
          <a:custGeom>
            <a:avLst/>
            <a:gdLst/>
            <a:ahLst/>
            <a:cxnLst/>
            <a:rect r="r" b="b" t="t" l="l"/>
            <a:pathLst>
              <a:path h="3340767" w="5715995">
                <a:moveTo>
                  <a:pt x="0" y="0"/>
                </a:moveTo>
                <a:lnTo>
                  <a:pt x="5715995" y="0"/>
                </a:lnTo>
                <a:lnTo>
                  <a:pt x="5715995" y="3340767"/>
                </a:lnTo>
                <a:lnTo>
                  <a:pt x="0" y="3340767"/>
                </a:lnTo>
                <a:lnTo>
                  <a:pt x="0" y="0"/>
                </a:lnTo>
                <a:close/>
              </a:path>
            </a:pathLst>
          </a:custGeom>
          <a:blipFill>
            <a:blip r:embed="rId9"/>
            <a:stretch>
              <a:fillRect l="0" t="0" r="0" b="0"/>
            </a:stretch>
          </a:blipFill>
          <a:ln w="38100" cap="rnd">
            <a:solidFill>
              <a:srgbClr val="0082BA"/>
            </a:solidFill>
            <a:prstDash val="solid"/>
            <a:round/>
          </a:ln>
        </p:spPr>
      </p:sp>
      <p:sp>
        <p:nvSpPr>
          <p:cNvPr name="TextBox 10" id="10"/>
          <p:cNvSpPr txBox="true"/>
          <p:nvPr/>
        </p:nvSpPr>
        <p:spPr>
          <a:xfrm rot="0">
            <a:off x="515375" y="1630591"/>
            <a:ext cx="17128920" cy="3920730"/>
          </a:xfrm>
          <a:prstGeom prst="rect">
            <a:avLst/>
          </a:prstGeom>
        </p:spPr>
        <p:txBody>
          <a:bodyPr anchor="t" rtlCol="false" tIns="0" lIns="0" bIns="0" rIns="0">
            <a:spAutoFit/>
          </a:bodyPr>
          <a:lstStyle/>
          <a:p>
            <a:pPr algn="l" marL="883471" indent="-441735" lvl="1">
              <a:lnSpc>
                <a:spcPts val="7938"/>
              </a:lnSpc>
              <a:buFont typeface="Arial"/>
              <a:buChar char="•"/>
            </a:pPr>
            <a:r>
              <a:rPr lang="en-US" sz="4092">
                <a:solidFill>
                  <a:srgbClr val="00648F"/>
                </a:solidFill>
                <a:latin typeface="Arimo"/>
                <a:ea typeface="Arimo"/>
                <a:cs typeface="Arimo"/>
                <a:sym typeface="Arimo"/>
              </a:rPr>
              <a:t>Input    128    64   1</a:t>
            </a:r>
          </a:p>
          <a:p>
            <a:pPr algn="l" marL="883471" indent="-441735" lvl="1">
              <a:lnSpc>
                <a:spcPts val="7938"/>
              </a:lnSpc>
              <a:buFont typeface="Arial"/>
              <a:buChar char="•"/>
            </a:pPr>
            <a:r>
              <a:rPr lang="en-US" sz="4092">
                <a:solidFill>
                  <a:srgbClr val="00648F"/>
                </a:solidFill>
                <a:latin typeface="Arimo"/>
                <a:ea typeface="Arimo"/>
                <a:cs typeface="Arimo"/>
                <a:sym typeface="Arimo"/>
              </a:rPr>
              <a:t>ReLU activation functions, sigmoid outer layer for binary classification</a:t>
            </a:r>
          </a:p>
          <a:p>
            <a:pPr algn="l" marL="883471" indent="-441735" lvl="1">
              <a:lnSpc>
                <a:spcPts val="7938"/>
              </a:lnSpc>
              <a:buFont typeface="Arial"/>
              <a:buChar char="•"/>
            </a:pPr>
            <a:r>
              <a:rPr lang="en-US" sz="4092">
                <a:solidFill>
                  <a:srgbClr val="00648F"/>
                </a:solidFill>
                <a:latin typeface="Arimo"/>
                <a:ea typeface="Arimo"/>
                <a:cs typeface="Arimo"/>
                <a:sym typeface="Arimo"/>
              </a:rPr>
              <a:t>Used early stopping and dropout after each hidden layer</a:t>
            </a:r>
          </a:p>
          <a:p>
            <a:pPr algn="l" marL="883471" indent="-441735" lvl="1">
              <a:lnSpc>
                <a:spcPts val="7938"/>
              </a:lnSpc>
              <a:buFont typeface="Arial"/>
              <a:buChar char="•"/>
            </a:pPr>
            <a:r>
              <a:rPr lang="en-US" sz="4092">
                <a:solidFill>
                  <a:srgbClr val="00648F"/>
                </a:solidFill>
                <a:latin typeface="Arimo"/>
                <a:ea typeface="Arimo"/>
                <a:cs typeface="Arimo"/>
                <a:sym typeface="Arimo"/>
              </a:rPr>
              <a:t>Tried Optuna to hypertune - took too long</a:t>
            </a:r>
          </a:p>
        </p:txBody>
      </p:sp>
      <p:sp>
        <p:nvSpPr>
          <p:cNvPr name="AutoShape 11" id="11"/>
          <p:cNvSpPr/>
          <p:nvPr/>
        </p:nvSpPr>
        <p:spPr>
          <a:xfrm flipV="true">
            <a:off x="2705205" y="2273730"/>
            <a:ext cx="337307" cy="6635"/>
          </a:xfrm>
          <a:prstGeom prst="line">
            <a:avLst/>
          </a:prstGeom>
          <a:ln cap="flat" w="38100">
            <a:solidFill>
              <a:srgbClr val="00648F"/>
            </a:solidFill>
            <a:prstDash val="solid"/>
            <a:headEnd type="none" len="sm" w="sm"/>
            <a:tailEnd type="triangle" len="med" w="lg"/>
          </a:ln>
        </p:spPr>
      </p:sp>
      <p:sp>
        <p:nvSpPr>
          <p:cNvPr name="AutoShape 12" id="12"/>
          <p:cNvSpPr/>
          <p:nvPr/>
        </p:nvSpPr>
        <p:spPr>
          <a:xfrm>
            <a:off x="4124996" y="2235630"/>
            <a:ext cx="337372" cy="0"/>
          </a:xfrm>
          <a:prstGeom prst="line">
            <a:avLst/>
          </a:prstGeom>
          <a:ln cap="flat" w="38100">
            <a:solidFill>
              <a:srgbClr val="00648F"/>
            </a:solidFill>
            <a:prstDash val="solid"/>
            <a:headEnd type="none" len="sm" w="sm"/>
            <a:tailEnd type="triangle" len="med" w="lg"/>
          </a:ln>
        </p:spPr>
      </p:sp>
      <p:sp>
        <p:nvSpPr>
          <p:cNvPr name="AutoShape 13" id="13"/>
          <p:cNvSpPr/>
          <p:nvPr/>
        </p:nvSpPr>
        <p:spPr>
          <a:xfrm>
            <a:off x="5201384" y="2235630"/>
            <a:ext cx="337372" cy="0"/>
          </a:xfrm>
          <a:prstGeom prst="line">
            <a:avLst/>
          </a:prstGeom>
          <a:ln cap="flat" w="38100">
            <a:solidFill>
              <a:srgbClr val="00648F"/>
            </a:solidFill>
            <a:prstDash val="solid"/>
            <a:headEnd type="none" len="sm" w="sm"/>
            <a:tailEnd type="triangle" len="med" w="lg"/>
          </a:ln>
        </p:spPr>
      </p:sp>
      <p:sp>
        <p:nvSpPr>
          <p:cNvPr name="Freeform 14" id="14"/>
          <p:cNvSpPr/>
          <p:nvPr/>
        </p:nvSpPr>
        <p:spPr>
          <a:xfrm flipH="false" flipV="false" rot="0">
            <a:off x="2078918" y="6018047"/>
            <a:ext cx="7409236" cy="3408249"/>
          </a:xfrm>
          <a:custGeom>
            <a:avLst/>
            <a:gdLst/>
            <a:ahLst/>
            <a:cxnLst/>
            <a:rect r="r" b="b" t="t" l="l"/>
            <a:pathLst>
              <a:path h="3408249" w="7409236">
                <a:moveTo>
                  <a:pt x="0" y="0"/>
                </a:moveTo>
                <a:lnTo>
                  <a:pt x="7409236" y="0"/>
                </a:lnTo>
                <a:lnTo>
                  <a:pt x="7409236" y="3408248"/>
                </a:lnTo>
                <a:lnTo>
                  <a:pt x="0" y="3408248"/>
                </a:lnTo>
                <a:lnTo>
                  <a:pt x="0" y="0"/>
                </a:lnTo>
                <a:close/>
              </a:path>
            </a:pathLst>
          </a:custGeom>
          <a:blipFill>
            <a:blip r:embed="rId10"/>
            <a:stretch>
              <a:fillRect l="0" t="0" r="0" b="0"/>
            </a:stretch>
          </a:blipFill>
          <a:ln w="38100" cap="rnd">
            <a:solidFill>
              <a:srgbClr val="0082BA"/>
            </a:solidFill>
            <a:prstDash val="solid"/>
            <a:round/>
          </a:ln>
        </p:spPr>
      </p:sp>
      <p:sp>
        <p:nvSpPr>
          <p:cNvPr name="TextBox 15" id="15"/>
          <p:cNvSpPr txBox="true"/>
          <p:nvPr/>
        </p:nvSpPr>
        <p:spPr>
          <a:xfrm rot="0">
            <a:off x="-3561504" y="306802"/>
            <a:ext cx="12870723" cy="1162050"/>
          </a:xfrm>
          <a:prstGeom prst="rect">
            <a:avLst/>
          </a:prstGeom>
        </p:spPr>
        <p:txBody>
          <a:bodyPr anchor="t" rtlCol="false" tIns="0" lIns="0" bIns="0" rIns="0">
            <a:spAutoFit/>
          </a:bodyPr>
          <a:lstStyle/>
          <a:p>
            <a:pPr algn="ctr">
              <a:lnSpc>
                <a:spcPts val="8879"/>
              </a:lnSpc>
            </a:pPr>
            <a:r>
              <a:rPr lang="en-US" b="true" sz="7399">
                <a:solidFill>
                  <a:srgbClr val="041834"/>
                </a:solidFill>
                <a:latin typeface="Arimo Bold"/>
                <a:ea typeface="Arimo Bold"/>
                <a:cs typeface="Arimo Bold"/>
                <a:sym typeface="Arimo Bold"/>
              </a:rPr>
              <a:t>MLPs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299528" y="1287016"/>
            <a:ext cx="13688944" cy="8846480"/>
          </a:xfrm>
          <a:custGeom>
            <a:avLst/>
            <a:gdLst/>
            <a:ahLst/>
            <a:cxnLst/>
            <a:rect r="r" b="b" t="t" l="l"/>
            <a:pathLst>
              <a:path h="8846480" w="13688944">
                <a:moveTo>
                  <a:pt x="0" y="0"/>
                </a:moveTo>
                <a:lnTo>
                  <a:pt x="13688944" y="0"/>
                </a:lnTo>
                <a:lnTo>
                  <a:pt x="13688944" y="8846480"/>
                </a:lnTo>
                <a:lnTo>
                  <a:pt x="0" y="8846480"/>
                </a:lnTo>
                <a:lnTo>
                  <a:pt x="0" y="0"/>
                </a:lnTo>
                <a:close/>
              </a:path>
            </a:pathLst>
          </a:custGeom>
          <a:blipFill>
            <a:blip r:embed="rId9"/>
            <a:stretch>
              <a:fillRect l="0" t="0" r="0" b="0"/>
            </a:stretch>
          </a:blipFill>
          <a:ln w="28575" cap="sq">
            <a:solidFill>
              <a:srgbClr val="020659"/>
            </a:solidFill>
            <a:prstDash val="solid"/>
            <a:miter/>
          </a:ln>
        </p:spPr>
      </p:sp>
      <p:sp>
        <p:nvSpPr>
          <p:cNvPr name="TextBox 10" id="10"/>
          <p:cNvSpPr txBox="true"/>
          <p:nvPr/>
        </p:nvSpPr>
        <p:spPr>
          <a:xfrm rot="0">
            <a:off x="2762659" y="103582"/>
            <a:ext cx="12870723" cy="1057275"/>
          </a:xfrm>
          <a:prstGeom prst="rect">
            <a:avLst/>
          </a:prstGeom>
        </p:spPr>
        <p:txBody>
          <a:bodyPr anchor="t" rtlCol="false" tIns="0" lIns="0" bIns="0" rIns="0">
            <a:spAutoFit/>
          </a:bodyPr>
          <a:lstStyle/>
          <a:p>
            <a:pPr algn="ctr">
              <a:lnSpc>
                <a:spcPts val="8159"/>
              </a:lnSpc>
            </a:pPr>
            <a:r>
              <a:rPr lang="en-US" b="true" sz="6799">
                <a:solidFill>
                  <a:srgbClr val="041834"/>
                </a:solidFill>
                <a:latin typeface="Arimo Bold"/>
                <a:ea typeface="Arimo Bold"/>
                <a:cs typeface="Arimo Bold"/>
                <a:sym typeface="Arimo Bold"/>
              </a:rPr>
              <a:t>MLP - Feature Importance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241518" y="7992588"/>
            <a:ext cx="1837398" cy="2140294"/>
          </a:xfrm>
          <a:custGeom>
            <a:avLst/>
            <a:gdLst/>
            <a:ahLst/>
            <a:cxnLst/>
            <a:rect r="r" b="b" t="t" l="l"/>
            <a:pathLst>
              <a:path h="2140294" w="1837398">
                <a:moveTo>
                  <a:pt x="0" y="0"/>
                </a:moveTo>
                <a:lnTo>
                  <a:pt x="1837398" y="0"/>
                </a:lnTo>
                <a:lnTo>
                  <a:pt x="1837398" y="2140294"/>
                </a:lnTo>
                <a:lnTo>
                  <a:pt x="0" y="2140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669554" y="271828"/>
            <a:ext cx="12517697" cy="2905125"/>
          </a:xfrm>
          <a:prstGeom prst="rect">
            <a:avLst/>
          </a:prstGeom>
        </p:spPr>
        <p:txBody>
          <a:bodyPr anchor="t" rtlCol="false" tIns="0" lIns="0" bIns="0" rIns="0">
            <a:spAutoFit/>
          </a:bodyPr>
          <a:lstStyle/>
          <a:p>
            <a:pPr algn="ctr">
              <a:lnSpc>
                <a:spcPts val="11848"/>
              </a:lnSpc>
            </a:pPr>
            <a:r>
              <a:rPr lang="en-US" sz="9873" b="true">
                <a:solidFill>
                  <a:srgbClr val="E2583E"/>
                </a:solidFill>
                <a:latin typeface="Arimo Bold"/>
                <a:ea typeface="Arimo Bold"/>
                <a:cs typeface="Arimo Bold"/>
                <a:sym typeface="Arimo Bold"/>
              </a:rPr>
              <a:t>Best Model:</a:t>
            </a:r>
          </a:p>
          <a:p>
            <a:pPr algn="ctr">
              <a:lnSpc>
                <a:spcPts val="10768"/>
              </a:lnSpc>
            </a:pPr>
            <a:r>
              <a:rPr lang="en-US" sz="8974">
                <a:solidFill>
                  <a:srgbClr val="E2583E"/>
                </a:solidFill>
                <a:latin typeface="Arimo"/>
                <a:ea typeface="Arimo"/>
                <a:cs typeface="Arimo"/>
                <a:sym typeface="Arimo"/>
              </a:rPr>
              <a:t>MLP with SMOTENC</a:t>
            </a:r>
          </a:p>
        </p:txBody>
      </p:sp>
      <p:grpSp>
        <p:nvGrpSpPr>
          <p:cNvPr name="Group 4" id="4"/>
          <p:cNvGrpSpPr/>
          <p:nvPr/>
        </p:nvGrpSpPr>
        <p:grpSpPr>
          <a:xfrm rot="0">
            <a:off x="9207100" y="7036200"/>
            <a:ext cx="21548252" cy="21548252"/>
            <a:chOff x="0" y="0"/>
            <a:chExt cx="28731003" cy="28731003"/>
          </a:xfrm>
        </p:grpSpPr>
        <p:sp>
          <p:nvSpPr>
            <p:cNvPr name="Freeform 5" id="5"/>
            <p:cNvSpPr/>
            <p:nvPr/>
          </p:nvSpPr>
          <p:spPr>
            <a:xfrm flipH="false" flipV="false" rot="0">
              <a:off x="0" y="0"/>
              <a:ext cx="28731083" cy="28731083"/>
            </a:xfrm>
            <a:custGeom>
              <a:avLst/>
              <a:gdLst/>
              <a:ahLst/>
              <a:cxnLst/>
              <a:rect r="r" b="b" t="t" l="l"/>
              <a:pathLst>
                <a:path h="28731083" w="28731083">
                  <a:moveTo>
                    <a:pt x="28731083" y="14365478"/>
                  </a:moveTo>
                  <a:cubicBezTo>
                    <a:pt x="28731083" y="22299422"/>
                    <a:pt x="22299423" y="28731083"/>
                    <a:pt x="14365478" y="28731083"/>
                  </a:cubicBezTo>
                  <a:cubicBezTo>
                    <a:pt x="6431534" y="28731083"/>
                    <a:pt x="0" y="22299422"/>
                    <a:pt x="0" y="14365478"/>
                  </a:cubicBezTo>
                  <a:cubicBezTo>
                    <a:pt x="0" y="6431535"/>
                    <a:pt x="6431661" y="0"/>
                    <a:pt x="14365478" y="0"/>
                  </a:cubicBezTo>
                  <a:cubicBezTo>
                    <a:pt x="22299296" y="0"/>
                    <a:pt x="28731083" y="6431661"/>
                    <a:pt x="28731083" y="14365478"/>
                  </a:cubicBezTo>
                  <a:close/>
                </a:path>
              </a:pathLst>
            </a:custGeom>
            <a:solidFill>
              <a:srgbClr val="B6E3F1"/>
            </a:solidFill>
          </p:spPr>
        </p:sp>
      </p:grpSp>
      <p:sp>
        <p:nvSpPr>
          <p:cNvPr name="Freeform 6" id="6"/>
          <p:cNvSpPr/>
          <p:nvPr/>
        </p:nvSpPr>
        <p:spPr>
          <a:xfrm flipH="false" flipV="false" rot="0">
            <a:off x="17367234" y="6380414"/>
            <a:ext cx="559084" cy="1837354"/>
          </a:xfrm>
          <a:custGeom>
            <a:avLst/>
            <a:gdLst/>
            <a:ahLst/>
            <a:cxnLst/>
            <a:rect r="r" b="b" t="t" l="l"/>
            <a:pathLst>
              <a:path h="1837354" w="559084">
                <a:moveTo>
                  <a:pt x="0" y="0"/>
                </a:moveTo>
                <a:lnTo>
                  <a:pt x="559084" y="0"/>
                </a:lnTo>
                <a:lnTo>
                  <a:pt x="559084" y="1837354"/>
                </a:lnTo>
                <a:lnTo>
                  <a:pt x="0" y="18373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053251" y="8277125"/>
            <a:ext cx="1894610" cy="1959473"/>
          </a:xfrm>
          <a:custGeom>
            <a:avLst/>
            <a:gdLst/>
            <a:ahLst/>
            <a:cxnLst/>
            <a:rect r="r" b="b" t="t" l="l"/>
            <a:pathLst>
              <a:path h="1959473" w="1894610">
                <a:moveTo>
                  <a:pt x="0" y="0"/>
                </a:moveTo>
                <a:lnTo>
                  <a:pt x="1894610" y="0"/>
                </a:lnTo>
                <a:lnTo>
                  <a:pt x="1894610" y="1959473"/>
                </a:lnTo>
                <a:lnTo>
                  <a:pt x="0" y="19594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418574" y="6380398"/>
            <a:ext cx="654000" cy="655800"/>
            <a:chOff x="0" y="0"/>
            <a:chExt cx="872000" cy="874400"/>
          </a:xfrm>
        </p:grpSpPr>
        <p:sp>
          <p:nvSpPr>
            <p:cNvPr name="Freeform 9" id="9"/>
            <p:cNvSpPr/>
            <p:nvPr/>
          </p:nvSpPr>
          <p:spPr>
            <a:xfrm flipH="false" flipV="false" rot="0">
              <a:off x="115570" y="115951"/>
              <a:ext cx="640842" cy="642493"/>
            </a:xfrm>
            <a:custGeom>
              <a:avLst/>
              <a:gdLst/>
              <a:ahLst/>
              <a:cxnLst/>
              <a:rect r="r" b="b" t="t" l="l"/>
              <a:pathLst>
                <a:path h="642493" w="640842">
                  <a:moveTo>
                    <a:pt x="640842" y="218694"/>
                  </a:moveTo>
                  <a:lnTo>
                    <a:pt x="423037" y="218694"/>
                  </a:lnTo>
                  <a:lnTo>
                    <a:pt x="423037" y="0"/>
                  </a:lnTo>
                  <a:lnTo>
                    <a:pt x="217932" y="0"/>
                  </a:lnTo>
                  <a:lnTo>
                    <a:pt x="217932" y="218694"/>
                  </a:lnTo>
                  <a:lnTo>
                    <a:pt x="0" y="218694"/>
                  </a:lnTo>
                  <a:lnTo>
                    <a:pt x="0" y="423799"/>
                  </a:lnTo>
                  <a:lnTo>
                    <a:pt x="217932" y="423799"/>
                  </a:lnTo>
                  <a:lnTo>
                    <a:pt x="217932" y="642493"/>
                  </a:lnTo>
                  <a:lnTo>
                    <a:pt x="423037" y="642493"/>
                  </a:lnTo>
                  <a:lnTo>
                    <a:pt x="423037" y="423799"/>
                  </a:lnTo>
                  <a:lnTo>
                    <a:pt x="640842" y="423799"/>
                  </a:lnTo>
                  <a:close/>
                </a:path>
              </a:pathLst>
            </a:custGeom>
            <a:solidFill>
              <a:srgbClr val="B6E3F1"/>
            </a:solidFill>
          </p:spPr>
        </p:sp>
      </p:grpSp>
      <p:grpSp>
        <p:nvGrpSpPr>
          <p:cNvPr name="Group 10" id="10"/>
          <p:cNvGrpSpPr/>
          <p:nvPr/>
        </p:nvGrpSpPr>
        <p:grpSpPr>
          <a:xfrm rot="-10800000">
            <a:off x="-4199254" y="-8210312"/>
            <a:ext cx="10627080" cy="10611814"/>
            <a:chOff x="0" y="0"/>
            <a:chExt cx="14169440" cy="14149085"/>
          </a:xfrm>
        </p:grpSpPr>
        <p:sp>
          <p:nvSpPr>
            <p:cNvPr name="Freeform 11" id="11"/>
            <p:cNvSpPr/>
            <p:nvPr/>
          </p:nvSpPr>
          <p:spPr>
            <a:xfrm flipH="false" flipV="false" rot="0">
              <a:off x="204851" y="60325"/>
              <a:ext cx="14169391" cy="14149197"/>
            </a:xfrm>
            <a:custGeom>
              <a:avLst/>
              <a:gdLst/>
              <a:ahLst/>
              <a:cxnLst/>
              <a:rect r="r" b="b" t="t" l="l"/>
              <a:pathLst>
                <a:path h="14149197" w="14169391">
                  <a:moveTo>
                    <a:pt x="14169389" y="7074027"/>
                  </a:moveTo>
                  <a:cubicBezTo>
                    <a:pt x="14169389" y="10981690"/>
                    <a:pt x="10996422" y="14149197"/>
                    <a:pt x="7084186" y="14149197"/>
                  </a:cubicBezTo>
                  <a:cubicBezTo>
                    <a:pt x="3171951" y="14149197"/>
                    <a:pt x="0" y="10981817"/>
                    <a:pt x="0" y="7074027"/>
                  </a:cubicBezTo>
                  <a:cubicBezTo>
                    <a:pt x="0" y="3167380"/>
                    <a:pt x="3171952" y="0"/>
                    <a:pt x="7084187" y="0"/>
                  </a:cubicBezTo>
                  <a:cubicBezTo>
                    <a:pt x="10996422" y="0"/>
                    <a:pt x="14169391" y="3167380"/>
                    <a:pt x="14169391" y="7074027"/>
                  </a:cubicBezTo>
                  <a:close/>
                </a:path>
              </a:pathLst>
            </a:custGeom>
            <a:solidFill>
              <a:srgbClr val="B6E3F1"/>
            </a:solidFill>
          </p:spPr>
        </p:sp>
      </p:grpSp>
      <p:grpSp>
        <p:nvGrpSpPr>
          <p:cNvPr name="Group 12" id="12"/>
          <p:cNvGrpSpPr/>
          <p:nvPr/>
        </p:nvGrpSpPr>
        <p:grpSpPr>
          <a:xfrm rot="0">
            <a:off x="4180424" y="8820884"/>
            <a:ext cx="654000" cy="655800"/>
            <a:chOff x="0" y="0"/>
            <a:chExt cx="872000" cy="874400"/>
          </a:xfrm>
        </p:grpSpPr>
        <p:sp>
          <p:nvSpPr>
            <p:cNvPr name="Freeform 13" id="13"/>
            <p:cNvSpPr/>
            <p:nvPr/>
          </p:nvSpPr>
          <p:spPr>
            <a:xfrm flipH="false" flipV="false" rot="0">
              <a:off x="115570" y="115951"/>
              <a:ext cx="640842" cy="642493"/>
            </a:xfrm>
            <a:custGeom>
              <a:avLst/>
              <a:gdLst/>
              <a:ahLst/>
              <a:cxnLst/>
              <a:rect r="r" b="b" t="t" l="l"/>
              <a:pathLst>
                <a:path h="642493" w="640842">
                  <a:moveTo>
                    <a:pt x="640842" y="218694"/>
                  </a:moveTo>
                  <a:lnTo>
                    <a:pt x="423037" y="218694"/>
                  </a:lnTo>
                  <a:lnTo>
                    <a:pt x="423037" y="0"/>
                  </a:lnTo>
                  <a:lnTo>
                    <a:pt x="217932" y="0"/>
                  </a:lnTo>
                  <a:lnTo>
                    <a:pt x="217932" y="218694"/>
                  </a:lnTo>
                  <a:lnTo>
                    <a:pt x="0" y="218694"/>
                  </a:lnTo>
                  <a:lnTo>
                    <a:pt x="0" y="423799"/>
                  </a:lnTo>
                  <a:lnTo>
                    <a:pt x="217932" y="423799"/>
                  </a:lnTo>
                  <a:lnTo>
                    <a:pt x="217932" y="642493"/>
                  </a:lnTo>
                  <a:lnTo>
                    <a:pt x="423037" y="642493"/>
                  </a:lnTo>
                  <a:lnTo>
                    <a:pt x="423037" y="423799"/>
                  </a:lnTo>
                  <a:lnTo>
                    <a:pt x="640842" y="423799"/>
                  </a:lnTo>
                  <a:close/>
                </a:path>
              </a:pathLst>
            </a:custGeom>
            <a:solidFill>
              <a:srgbClr val="B6E3F1"/>
            </a:solidFill>
          </p:spPr>
        </p:sp>
      </p:grpSp>
      <p:sp>
        <p:nvSpPr>
          <p:cNvPr name="Freeform 14" id="14"/>
          <p:cNvSpPr/>
          <p:nvPr/>
        </p:nvSpPr>
        <p:spPr>
          <a:xfrm flipH="false" flipV="false" rot="0">
            <a:off x="14849841" y="-42995"/>
            <a:ext cx="3438162" cy="5736641"/>
          </a:xfrm>
          <a:custGeom>
            <a:avLst/>
            <a:gdLst/>
            <a:ahLst/>
            <a:cxnLst/>
            <a:rect r="r" b="b" t="t" l="l"/>
            <a:pathLst>
              <a:path h="5736641" w="3438162">
                <a:moveTo>
                  <a:pt x="0" y="0"/>
                </a:moveTo>
                <a:lnTo>
                  <a:pt x="3438162" y="0"/>
                </a:lnTo>
                <a:lnTo>
                  <a:pt x="3438162" y="5736641"/>
                </a:lnTo>
                <a:lnTo>
                  <a:pt x="0" y="57366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3126099" y="3621807"/>
            <a:ext cx="7557968" cy="6829425"/>
          </a:xfrm>
          <a:prstGeom prst="rect">
            <a:avLst/>
          </a:prstGeom>
        </p:spPr>
        <p:txBody>
          <a:bodyPr anchor="t" rtlCol="false" tIns="0" lIns="0" bIns="0" rIns="0">
            <a:spAutoFit/>
          </a:bodyPr>
          <a:lstStyle/>
          <a:p>
            <a:pPr algn="l">
              <a:lnSpc>
                <a:spcPts val="6612"/>
              </a:lnSpc>
              <a:spcBef>
                <a:spcPct val="0"/>
              </a:spcBef>
            </a:pPr>
            <a:r>
              <a:rPr lang="en-US" b="true" sz="5510">
                <a:solidFill>
                  <a:srgbClr val="00648F"/>
                </a:solidFill>
                <a:latin typeface="Arimo Bold"/>
                <a:ea typeface="Arimo Bold"/>
                <a:cs typeface="Arimo Bold"/>
                <a:sym typeface="Arimo Bold"/>
              </a:rPr>
              <a:t>Accuracy: </a:t>
            </a:r>
            <a:r>
              <a:rPr lang="en-US" sz="5510">
                <a:solidFill>
                  <a:srgbClr val="00648F"/>
                </a:solidFill>
                <a:latin typeface="Arimo"/>
                <a:ea typeface="Arimo"/>
                <a:cs typeface="Arimo"/>
                <a:sym typeface="Arimo"/>
              </a:rPr>
              <a:t>.9271</a:t>
            </a:r>
          </a:p>
          <a:p>
            <a:pPr algn="l">
              <a:lnSpc>
                <a:spcPts val="6612"/>
              </a:lnSpc>
              <a:spcBef>
                <a:spcPct val="0"/>
              </a:spcBef>
            </a:pPr>
            <a:r>
              <a:rPr lang="en-US" b="true" sz="5510">
                <a:solidFill>
                  <a:srgbClr val="00648F"/>
                </a:solidFill>
                <a:latin typeface="Arimo Bold"/>
                <a:ea typeface="Arimo Bold"/>
                <a:cs typeface="Arimo Bold"/>
                <a:sym typeface="Arimo Bold"/>
              </a:rPr>
              <a:t>Precision: </a:t>
            </a:r>
            <a:r>
              <a:rPr lang="en-US" sz="5510">
                <a:solidFill>
                  <a:srgbClr val="00648F"/>
                </a:solidFill>
                <a:latin typeface="Arimo"/>
                <a:ea typeface="Arimo"/>
                <a:cs typeface="Arimo"/>
                <a:sym typeface="Arimo"/>
              </a:rPr>
              <a:t>.9457</a:t>
            </a:r>
          </a:p>
          <a:p>
            <a:pPr algn="l">
              <a:lnSpc>
                <a:spcPts val="6612"/>
              </a:lnSpc>
              <a:spcBef>
                <a:spcPct val="0"/>
              </a:spcBef>
            </a:pPr>
            <a:r>
              <a:rPr lang="en-US" b="true" sz="5510">
                <a:solidFill>
                  <a:srgbClr val="00648F"/>
                </a:solidFill>
                <a:latin typeface="Arimo Bold"/>
                <a:ea typeface="Arimo Bold"/>
                <a:cs typeface="Arimo Bold"/>
                <a:sym typeface="Arimo Bold"/>
              </a:rPr>
              <a:t>Recall: </a:t>
            </a:r>
            <a:r>
              <a:rPr lang="en-US" sz="5510">
                <a:solidFill>
                  <a:srgbClr val="00648F"/>
                </a:solidFill>
                <a:latin typeface="Arimo"/>
                <a:ea typeface="Arimo"/>
                <a:cs typeface="Arimo"/>
                <a:sym typeface="Arimo"/>
              </a:rPr>
              <a:t>.9018</a:t>
            </a:r>
          </a:p>
          <a:p>
            <a:pPr algn="l">
              <a:lnSpc>
                <a:spcPts val="6612"/>
              </a:lnSpc>
              <a:spcBef>
                <a:spcPct val="0"/>
              </a:spcBef>
            </a:pPr>
            <a:r>
              <a:rPr lang="en-US" b="true" sz="5510">
                <a:solidFill>
                  <a:srgbClr val="00648F"/>
                </a:solidFill>
                <a:latin typeface="Arimo Bold"/>
                <a:ea typeface="Arimo Bold"/>
                <a:cs typeface="Arimo Bold"/>
                <a:sym typeface="Arimo Bold"/>
              </a:rPr>
              <a:t>F1-Score: </a:t>
            </a:r>
            <a:r>
              <a:rPr lang="en-US" sz="5510">
                <a:solidFill>
                  <a:srgbClr val="00648F"/>
                </a:solidFill>
                <a:latin typeface="Arimo"/>
                <a:ea typeface="Arimo"/>
                <a:cs typeface="Arimo"/>
                <a:sym typeface="Arimo"/>
              </a:rPr>
              <a:t>.92</a:t>
            </a:r>
          </a:p>
          <a:p>
            <a:pPr algn="l">
              <a:lnSpc>
                <a:spcPts val="6612"/>
              </a:lnSpc>
              <a:spcBef>
                <a:spcPct val="0"/>
              </a:spcBef>
            </a:pPr>
            <a:r>
              <a:rPr lang="en-US" b="true" sz="5510">
                <a:solidFill>
                  <a:srgbClr val="00648F"/>
                </a:solidFill>
                <a:latin typeface="Arimo Bold"/>
                <a:ea typeface="Arimo Bold"/>
                <a:cs typeface="Arimo Bold"/>
                <a:sym typeface="Arimo Bold"/>
              </a:rPr>
              <a:t>ROC AUC: </a:t>
            </a:r>
            <a:r>
              <a:rPr lang="en-US" sz="5510">
                <a:solidFill>
                  <a:srgbClr val="00648F"/>
                </a:solidFill>
                <a:latin typeface="Arimo"/>
                <a:ea typeface="Arimo"/>
                <a:cs typeface="Arimo"/>
                <a:sym typeface="Arimo"/>
              </a:rPr>
              <a:t>.985</a:t>
            </a:r>
          </a:p>
          <a:p>
            <a:pPr algn="l">
              <a:lnSpc>
                <a:spcPts val="6612"/>
              </a:lnSpc>
              <a:spcBef>
                <a:spcPct val="0"/>
              </a:spcBef>
            </a:pPr>
            <a:r>
              <a:rPr lang="en-US" b="true" sz="5510">
                <a:solidFill>
                  <a:srgbClr val="00648F"/>
                </a:solidFill>
                <a:latin typeface="Arimo Bold"/>
                <a:ea typeface="Arimo Bold"/>
                <a:cs typeface="Arimo Bold"/>
                <a:sym typeface="Arimo Bold"/>
              </a:rPr>
              <a:t>PR AUC: </a:t>
            </a:r>
            <a:r>
              <a:rPr lang="en-US" sz="5510">
                <a:solidFill>
                  <a:srgbClr val="00648F"/>
                </a:solidFill>
                <a:latin typeface="Arimo"/>
                <a:ea typeface="Arimo"/>
                <a:cs typeface="Arimo"/>
                <a:sym typeface="Arimo"/>
              </a:rPr>
              <a:t>.9837</a:t>
            </a:r>
          </a:p>
          <a:p>
            <a:pPr algn="l">
              <a:lnSpc>
                <a:spcPts val="5345"/>
              </a:lnSpc>
              <a:spcBef>
                <a:spcPct val="0"/>
              </a:spcBef>
            </a:pPr>
          </a:p>
          <a:p>
            <a:pPr algn="l">
              <a:lnSpc>
                <a:spcPts val="4338"/>
              </a:lnSpc>
              <a:spcBef>
                <a:spcPct val="0"/>
              </a:spcBef>
            </a:pPr>
            <a:r>
              <a:rPr lang="en-US" b="true" sz="3615">
                <a:solidFill>
                  <a:srgbClr val="00648F"/>
                </a:solidFill>
                <a:latin typeface="Arimo Bold"/>
                <a:ea typeface="Arimo Bold"/>
                <a:cs typeface="Arimo Bold"/>
                <a:sym typeface="Arimo Bold"/>
              </a:rPr>
              <a:t>Threshold adjusting not required! </a:t>
            </a:r>
          </a:p>
          <a:p>
            <a:pPr algn="l">
              <a:lnSpc>
                <a:spcPts val="4338"/>
              </a:lnSpc>
              <a:spcBef>
                <a:spcPct val="0"/>
              </a:spcBef>
            </a:pPr>
          </a:p>
        </p:txBody>
      </p:sp>
      <p:sp>
        <p:nvSpPr>
          <p:cNvPr name="Freeform 16" id="16"/>
          <p:cNvSpPr/>
          <p:nvPr/>
        </p:nvSpPr>
        <p:spPr>
          <a:xfrm flipH="false" flipV="false" rot="0">
            <a:off x="10967307" y="3616544"/>
            <a:ext cx="4219944" cy="4660581"/>
          </a:xfrm>
          <a:custGeom>
            <a:avLst/>
            <a:gdLst/>
            <a:ahLst/>
            <a:cxnLst/>
            <a:rect r="r" b="b" t="t" l="l"/>
            <a:pathLst>
              <a:path h="4660581" w="4219944">
                <a:moveTo>
                  <a:pt x="0" y="0"/>
                </a:moveTo>
                <a:lnTo>
                  <a:pt x="4219944" y="0"/>
                </a:lnTo>
                <a:lnTo>
                  <a:pt x="4219944" y="4660581"/>
                </a:lnTo>
                <a:lnTo>
                  <a:pt x="0" y="466058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418574" y="534867"/>
            <a:ext cx="2551034" cy="2426671"/>
          </a:xfrm>
          <a:custGeom>
            <a:avLst/>
            <a:gdLst/>
            <a:ahLst/>
            <a:cxnLst/>
            <a:rect r="r" b="b" t="t" l="l"/>
            <a:pathLst>
              <a:path h="2426671" w="2551034">
                <a:moveTo>
                  <a:pt x="0" y="0"/>
                </a:moveTo>
                <a:lnTo>
                  <a:pt x="2551034" y="0"/>
                </a:lnTo>
                <a:lnTo>
                  <a:pt x="2551034" y="2426672"/>
                </a:lnTo>
                <a:lnTo>
                  <a:pt x="0" y="24266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grpSp>
        <p:nvGrpSpPr>
          <p:cNvPr name="Group 2" id="2"/>
          <p:cNvGrpSpPr/>
          <p:nvPr/>
        </p:nvGrpSpPr>
        <p:grpSpPr>
          <a:xfrm rot="0">
            <a:off x="16861550" y="-1306000"/>
            <a:ext cx="4063186" cy="4057410"/>
            <a:chOff x="0" y="0"/>
            <a:chExt cx="5417581" cy="5409880"/>
          </a:xfrm>
        </p:grpSpPr>
        <p:sp>
          <p:nvSpPr>
            <p:cNvPr name="Freeform 3" id="3"/>
            <p:cNvSpPr/>
            <p:nvPr/>
          </p:nvSpPr>
          <p:spPr>
            <a:xfrm flipH="false" flipV="false" rot="0">
              <a:off x="78359" y="23114"/>
              <a:ext cx="5417566" cy="5409946"/>
            </a:xfrm>
            <a:custGeom>
              <a:avLst/>
              <a:gdLst/>
              <a:ahLst/>
              <a:cxnLst/>
              <a:rect r="r" b="b" t="t" l="l"/>
              <a:pathLst>
                <a:path h="5409946" w="5417566">
                  <a:moveTo>
                    <a:pt x="5417566" y="2704719"/>
                  </a:moveTo>
                  <a:cubicBezTo>
                    <a:pt x="5417566" y="4198874"/>
                    <a:pt x="4204462" y="5409946"/>
                    <a:pt x="2708529" y="5409946"/>
                  </a:cubicBezTo>
                  <a:cubicBezTo>
                    <a:pt x="1212596" y="5409946"/>
                    <a:pt x="0" y="4198874"/>
                    <a:pt x="0" y="2704719"/>
                  </a:cubicBezTo>
                  <a:cubicBezTo>
                    <a:pt x="0" y="1210945"/>
                    <a:pt x="1212723" y="0"/>
                    <a:pt x="2708529" y="0"/>
                  </a:cubicBezTo>
                  <a:cubicBezTo>
                    <a:pt x="4204335" y="0"/>
                    <a:pt x="5417566" y="1210945"/>
                    <a:pt x="5417566" y="2704719"/>
                  </a:cubicBezTo>
                  <a:close/>
                </a:path>
              </a:pathLst>
            </a:custGeom>
            <a:solidFill>
              <a:srgbClr val="6BC1D1"/>
            </a:solidFill>
          </p:spPr>
        </p:sp>
      </p:grpSp>
      <p:sp>
        <p:nvSpPr>
          <p:cNvPr name="TextBox 4" id="4"/>
          <p:cNvSpPr txBox="true"/>
          <p:nvPr/>
        </p:nvSpPr>
        <p:spPr>
          <a:xfrm rot="0">
            <a:off x="4616172" y="330446"/>
            <a:ext cx="9055657" cy="2171700"/>
          </a:xfrm>
          <a:prstGeom prst="rect">
            <a:avLst/>
          </a:prstGeom>
        </p:spPr>
        <p:txBody>
          <a:bodyPr anchor="t" rtlCol="false" tIns="0" lIns="0" bIns="0" rIns="0">
            <a:spAutoFit/>
          </a:bodyPr>
          <a:lstStyle/>
          <a:p>
            <a:pPr algn="ctr">
              <a:lnSpc>
                <a:spcPts val="16799"/>
              </a:lnSpc>
            </a:pPr>
            <a:r>
              <a:rPr lang="en-US" sz="13999">
                <a:solidFill>
                  <a:srgbClr val="E2583E"/>
                </a:solidFill>
                <a:latin typeface="Arimo"/>
                <a:ea typeface="Arimo"/>
                <a:cs typeface="Arimo"/>
                <a:sym typeface="Arimo"/>
              </a:rPr>
              <a:t>Extensions</a:t>
            </a:r>
          </a:p>
        </p:txBody>
      </p:sp>
      <p:sp>
        <p:nvSpPr>
          <p:cNvPr name="Freeform 5" id="5"/>
          <p:cNvSpPr/>
          <p:nvPr/>
        </p:nvSpPr>
        <p:spPr>
          <a:xfrm flipH="false" flipV="false" rot="0">
            <a:off x="699333" y="8487564"/>
            <a:ext cx="1454234" cy="1541472"/>
          </a:xfrm>
          <a:custGeom>
            <a:avLst/>
            <a:gdLst/>
            <a:ahLst/>
            <a:cxnLst/>
            <a:rect r="r" b="b" t="t" l="l"/>
            <a:pathLst>
              <a:path h="1541472" w="1454234">
                <a:moveTo>
                  <a:pt x="0" y="0"/>
                </a:moveTo>
                <a:lnTo>
                  <a:pt x="1454234" y="0"/>
                </a:lnTo>
                <a:lnTo>
                  <a:pt x="1454234" y="1541472"/>
                </a:lnTo>
                <a:lnTo>
                  <a:pt x="0" y="15414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426450" y="8130708"/>
            <a:ext cx="9910000" cy="9896384"/>
            <a:chOff x="0" y="0"/>
            <a:chExt cx="13213333" cy="13195179"/>
          </a:xfrm>
        </p:grpSpPr>
        <p:sp>
          <p:nvSpPr>
            <p:cNvPr name="Freeform 7" id="7"/>
            <p:cNvSpPr/>
            <p:nvPr/>
          </p:nvSpPr>
          <p:spPr>
            <a:xfrm flipH="false" flipV="false" rot="0">
              <a:off x="191008" y="56261"/>
              <a:ext cx="13213334" cy="13195428"/>
            </a:xfrm>
            <a:custGeom>
              <a:avLst/>
              <a:gdLst/>
              <a:ahLst/>
              <a:cxnLst/>
              <a:rect r="r" b="b" t="t" l="l"/>
              <a:pathLst>
                <a:path h="13195428" w="13213334">
                  <a:moveTo>
                    <a:pt x="13213334" y="6597142"/>
                  </a:moveTo>
                  <a:cubicBezTo>
                    <a:pt x="13213334" y="10241407"/>
                    <a:pt x="10254488" y="13195428"/>
                    <a:pt x="6606159" y="13195428"/>
                  </a:cubicBezTo>
                  <a:cubicBezTo>
                    <a:pt x="2957829" y="13195428"/>
                    <a:pt x="0" y="10241407"/>
                    <a:pt x="0" y="6597142"/>
                  </a:cubicBezTo>
                  <a:cubicBezTo>
                    <a:pt x="0" y="2953766"/>
                    <a:pt x="2957830" y="0"/>
                    <a:pt x="6606159" y="0"/>
                  </a:cubicBezTo>
                  <a:cubicBezTo>
                    <a:pt x="10254488" y="0"/>
                    <a:pt x="13213334" y="2953766"/>
                    <a:pt x="13213334" y="6597142"/>
                  </a:cubicBezTo>
                  <a:close/>
                </a:path>
              </a:pathLst>
            </a:custGeom>
            <a:solidFill>
              <a:srgbClr val="B6E3F1"/>
            </a:solidFill>
          </p:spPr>
        </p:sp>
      </p:grpSp>
      <p:sp>
        <p:nvSpPr>
          <p:cNvPr name="Freeform 8" id="8"/>
          <p:cNvSpPr/>
          <p:nvPr/>
        </p:nvSpPr>
        <p:spPr>
          <a:xfrm flipH="false" flipV="false" rot="0">
            <a:off x="4426810" y="2653909"/>
            <a:ext cx="9551944" cy="7535017"/>
          </a:xfrm>
          <a:custGeom>
            <a:avLst/>
            <a:gdLst/>
            <a:ahLst/>
            <a:cxnLst/>
            <a:rect r="r" b="b" t="t" l="l"/>
            <a:pathLst>
              <a:path h="7535017" w="9551944">
                <a:moveTo>
                  <a:pt x="0" y="0"/>
                </a:moveTo>
                <a:lnTo>
                  <a:pt x="9551945" y="0"/>
                </a:lnTo>
                <a:lnTo>
                  <a:pt x="9551945" y="7535016"/>
                </a:lnTo>
                <a:lnTo>
                  <a:pt x="0" y="7535016"/>
                </a:lnTo>
                <a:lnTo>
                  <a:pt x="0" y="0"/>
                </a:lnTo>
                <a:close/>
              </a:path>
            </a:pathLst>
          </a:custGeom>
          <a:blipFill>
            <a:blip r:embed="rId5">
              <a:extLst>
                <a:ext uri="{96DAC541-7B7A-43D3-8B79-37D633B846F1}">
                  <asvg:svgBlip xmlns:asvg="http://schemas.microsoft.com/office/drawing/2016/SVG/main" r:embed="rId6"/>
                </a:ext>
              </a:extLst>
            </a:blip>
            <a:stretch>
              <a:fillRect l="0" t="0" r="-215503"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451572" y="613024"/>
            <a:ext cx="7571214" cy="3000093"/>
          </a:xfrm>
          <a:custGeom>
            <a:avLst/>
            <a:gdLst/>
            <a:ahLst/>
            <a:cxnLst/>
            <a:rect r="r" b="b" t="t" l="l"/>
            <a:pathLst>
              <a:path h="3000093" w="7571214">
                <a:moveTo>
                  <a:pt x="0" y="0"/>
                </a:moveTo>
                <a:lnTo>
                  <a:pt x="7571214" y="0"/>
                </a:lnTo>
                <a:lnTo>
                  <a:pt x="7571214" y="3000094"/>
                </a:lnTo>
                <a:lnTo>
                  <a:pt x="0" y="3000094"/>
                </a:lnTo>
                <a:lnTo>
                  <a:pt x="0" y="0"/>
                </a:lnTo>
                <a:close/>
              </a:path>
            </a:pathLst>
          </a:custGeom>
          <a:blipFill>
            <a:blip r:embed="rId9"/>
            <a:stretch>
              <a:fillRect l="0" t="0" r="0" b="0"/>
            </a:stretch>
          </a:blipFill>
        </p:spPr>
      </p:sp>
      <p:sp>
        <p:nvSpPr>
          <p:cNvPr name="Freeform 10" id="10"/>
          <p:cNvSpPr/>
          <p:nvPr/>
        </p:nvSpPr>
        <p:spPr>
          <a:xfrm flipH="false" flipV="false" rot="0">
            <a:off x="9964355" y="3941646"/>
            <a:ext cx="7870137" cy="5743698"/>
          </a:xfrm>
          <a:custGeom>
            <a:avLst/>
            <a:gdLst/>
            <a:ahLst/>
            <a:cxnLst/>
            <a:rect r="r" b="b" t="t" l="l"/>
            <a:pathLst>
              <a:path h="5743698" w="7870137">
                <a:moveTo>
                  <a:pt x="0" y="0"/>
                </a:moveTo>
                <a:lnTo>
                  <a:pt x="7870137" y="0"/>
                </a:lnTo>
                <a:lnTo>
                  <a:pt x="7870137" y="5743697"/>
                </a:lnTo>
                <a:lnTo>
                  <a:pt x="0" y="5743697"/>
                </a:lnTo>
                <a:lnTo>
                  <a:pt x="0" y="0"/>
                </a:lnTo>
                <a:close/>
              </a:path>
            </a:pathLst>
          </a:custGeom>
          <a:blipFill>
            <a:blip r:embed="rId10"/>
            <a:stretch>
              <a:fillRect l="0" t="0" r="0" b="0"/>
            </a:stretch>
          </a:blipFill>
          <a:ln w="38100" cap="rnd">
            <a:solidFill>
              <a:srgbClr val="00648F"/>
            </a:solidFill>
            <a:prstDash val="solid"/>
            <a:round/>
          </a:ln>
        </p:spPr>
      </p:sp>
      <p:sp>
        <p:nvSpPr>
          <p:cNvPr name="TextBox 11" id="11"/>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AutoML Using FLAML</a:t>
            </a:r>
          </a:p>
        </p:txBody>
      </p:sp>
      <p:sp>
        <p:nvSpPr>
          <p:cNvPr name="TextBox 12" id="12"/>
          <p:cNvSpPr txBox="true"/>
          <p:nvPr/>
        </p:nvSpPr>
        <p:spPr>
          <a:xfrm rot="0">
            <a:off x="215131" y="2426006"/>
            <a:ext cx="9380934" cy="5686425"/>
          </a:xfrm>
          <a:prstGeom prst="rect">
            <a:avLst/>
          </a:prstGeom>
        </p:spPr>
        <p:txBody>
          <a:bodyPr anchor="t" rtlCol="false" tIns="0" lIns="0" bIns="0" rIns="0">
            <a:spAutoFit/>
          </a:bodyPr>
          <a:lstStyle/>
          <a:p>
            <a:pPr algn="l" marL="903507" indent="-451754" lvl="1">
              <a:lnSpc>
                <a:spcPts val="5021"/>
              </a:lnSpc>
              <a:buFont typeface="Arial"/>
              <a:buChar char="•"/>
            </a:pPr>
            <a:r>
              <a:rPr lang="en-US" b="true" sz="4184">
                <a:solidFill>
                  <a:srgbClr val="00648F"/>
                </a:solidFill>
                <a:latin typeface="Arimo Bold"/>
                <a:ea typeface="Arimo Bold"/>
                <a:cs typeface="Arimo Bold"/>
                <a:sym typeface="Arimo Bold"/>
              </a:rPr>
              <a:t>Best Model: </a:t>
            </a:r>
            <a:r>
              <a:rPr lang="en-US" sz="4184">
                <a:solidFill>
                  <a:srgbClr val="00648F"/>
                </a:solidFill>
                <a:latin typeface="Arimo"/>
                <a:ea typeface="Arimo"/>
                <a:cs typeface="Arimo"/>
                <a:sym typeface="Arimo"/>
              </a:rPr>
              <a:t>XGBoost classifier</a:t>
            </a:r>
          </a:p>
          <a:p>
            <a:pPr algn="l" marL="903507" indent="-451754" lvl="1">
              <a:lnSpc>
                <a:spcPts val="5021"/>
              </a:lnSpc>
              <a:buFont typeface="Arial"/>
              <a:buChar char="•"/>
            </a:pPr>
            <a:r>
              <a:rPr lang="en-US" sz="4184">
                <a:solidFill>
                  <a:srgbClr val="00648F"/>
                </a:solidFill>
                <a:latin typeface="Arimo"/>
                <a:ea typeface="Arimo"/>
                <a:cs typeface="Arimo"/>
                <a:sym typeface="Arimo"/>
              </a:rPr>
              <a:t>220 Trees with a max leaves of 128</a:t>
            </a:r>
          </a:p>
          <a:p>
            <a:pPr algn="l" marL="903507" indent="-451754" lvl="1">
              <a:lnSpc>
                <a:spcPts val="5021"/>
              </a:lnSpc>
              <a:buFont typeface="Arial"/>
              <a:buChar char="•"/>
            </a:pPr>
            <a:r>
              <a:rPr lang="en-US" sz="4184">
                <a:solidFill>
                  <a:srgbClr val="00648F"/>
                </a:solidFill>
                <a:latin typeface="Arimo"/>
                <a:ea typeface="Arimo"/>
                <a:cs typeface="Arimo"/>
                <a:sym typeface="Arimo"/>
              </a:rPr>
              <a:t>65% of features used each tree</a:t>
            </a:r>
          </a:p>
          <a:p>
            <a:pPr algn="l" marL="903507" indent="-451754" lvl="1">
              <a:lnSpc>
                <a:spcPts val="5021"/>
              </a:lnSpc>
              <a:buFont typeface="Arial"/>
              <a:buChar char="•"/>
            </a:pPr>
            <a:r>
              <a:rPr lang="en-US" b="true" sz="4184">
                <a:solidFill>
                  <a:srgbClr val="00648F"/>
                </a:solidFill>
                <a:latin typeface="Arimo Bold"/>
                <a:ea typeface="Arimo Bold"/>
                <a:cs typeface="Arimo Bold"/>
                <a:sym typeface="Arimo Bold"/>
              </a:rPr>
              <a:t>Learning Rate:</a:t>
            </a:r>
            <a:r>
              <a:rPr lang="en-US" sz="4184">
                <a:solidFill>
                  <a:srgbClr val="00648F"/>
                </a:solidFill>
                <a:latin typeface="Arimo"/>
                <a:ea typeface="Arimo"/>
                <a:cs typeface="Arimo"/>
                <a:sym typeface="Arimo"/>
              </a:rPr>
              <a:t> .12</a:t>
            </a:r>
          </a:p>
          <a:p>
            <a:pPr algn="l" marL="903507" indent="-451754" lvl="1">
              <a:lnSpc>
                <a:spcPts val="5021"/>
              </a:lnSpc>
              <a:buFont typeface="Arial"/>
              <a:buChar char="•"/>
            </a:pPr>
            <a:r>
              <a:rPr lang="en-US" b="true" sz="4184">
                <a:solidFill>
                  <a:srgbClr val="00648F"/>
                </a:solidFill>
                <a:latin typeface="Arimo Bold"/>
                <a:ea typeface="Arimo Bold"/>
                <a:cs typeface="Arimo Bold"/>
                <a:sym typeface="Arimo Bold"/>
              </a:rPr>
              <a:t>Accuracy:</a:t>
            </a:r>
            <a:r>
              <a:rPr lang="en-US" sz="4184">
                <a:solidFill>
                  <a:srgbClr val="00648F"/>
                </a:solidFill>
                <a:latin typeface="Arimo"/>
                <a:ea typeface="Arimo"/>
                <a:cs typeface="Arimo"/>
                <a:sym typeface="Arimo"/>
              </a:rPr>
              <a:t> .92 </a:t>
            </a:r>
          </a:p>
          <a:p>
            <a:pPr algn="l" marL="903507" indent="-451754" lvl="1">
              <a:lnSpc>
                <a:spcPts val="5021"/>
              </a:lnSpc>
              <a:buFont typeface="Arial"/>
              <a:buChar char="•"/>
            </a:pPr>
            <a:r>
              <a:rPr lang="en-US" b="true" sz="4184">
                <a:solidFill>
                  <a:srgbClr val="00648F"/>
                </a:solidFill>
                <a:latin typeface="Arimo Bold"/>
                <a:ea typeface="Arimo Bold"/>
                <a:cs typeface="Arimo Bold"/>
                <a:sym typeface="Arimo Bold"/>
              </a:rPr>
              <a:t>Precision:</a:t>
            </a:r>
            <a:r>
              <a:rPr lang="en-US" sz="4184">
                <a:solidFill>
                  <a:srgbClr val="00648F"/>
                </a:solidFill>
                <a:latin typeface="Arimo"/>
                <a:ea typeface="Arimo"/>
                <a:cs typeface="Arimo"/>
                <a:sym typeface="Arimo"/>
              </a:rPr>
              <a:t> .61</a:t>
            </a:r>
          </a:p>
          <a:p>
            <a:pPr algn="l" marL="903507" indent="-451754" lvl="1">
              <a:lnSpc>
                <a:spcPts val="5021"/>
              </a:lnSpc>
              <a:buFont typeface="Arial"/>
              <a:buChar char="•"/>
            </a:pPr>
            <a:r>
              <a:rPr lang="en-US" b="true" sz="4184">
                <a:solidFill>
                  <a:srgbClr val="00648F"/>
                </a:solidFill>
                <a:latin typeface="Arimo Bold"/>
                <a:ea typeface="Arimo Bold"/>
                <a:cs typeface="Arimo Bold"/>
                <a:sym typeface="Arimo Bold"/>
              </a:rPr>
              <a:t>Recall:</a:t>
            </a:r>
            <a:r>
              <a:rPr lang="en-US" sz="4184">
                <a:solidFill>
                  <a:srgbClr val="00648F"/>
                </a:solidFill>
                <a:latin typeface="Arimo"/>
                <a:ea typeface="Arimo"/>
                <a:cs typeface="Arimo"/>
                <a:sym typeface="Arimo"/>
              </a:rPr>
              <a:t> .30</a:t>
            </a:r>
          </a:p>
          <a:p>
            <a:pPr algn="l" marL="903507" indent="-451754" lvl="1">
              <a:lnSpc>
                <a:spcPts val="5021"/>
              </a:lnSpc>
              <a:buFont typeface="Arial"/>
              <a:buChar char="•"/>
            </a:pPr>
            <a:r>
              <a:rPr lang="en-US" sz="4184">
                <a:solidFill>
                  <a:srgbClr val="00648F"/>
                </a:solidFill>
                <a:latin typeface="Arimo"/>
                <a:ea typeface="Arimo"/>
                <a:cs typeface="Arimo"/>
                <a:sym typeface="Arimo"/>
              </a:rPr>
              <a:t>Overall - a flexible and complex tree</a:t>
            </a:r>
          </a:p>
          <a:p>
            <a:pPr algn="l">
              <a:lnSpc>
                <a:spcPts val="5021"/>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1422143">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977799" y="2047845"/>
            <a:ext cx="8883754" cy="6674650"/>
          </a:xfrm>
          <a:custGeom>
            <a:avLst/>
            <a:gdLst/>
            <a:ahLst/>
            <a:cxnLst/>
            <a:rect r="r" b="b" t="t" l="l"/>
            <a:pathLst>
              <a:path h="6674650" w="8883754">
                <a:moveTo>
                  <a:pt x="0" y="0"/>
                </a:moveTo>
                <a:lnTo>
                  <a:pt x="8883754" y="0"/>
                </a:lnTo>
                <a:lnTo>
                  <a:pt x="8883754" y="6674650"/>
                </a:lnTo>
                <a:lnTo>
                  <a:pt x="0" y="6674650"/>
                </a:lnTo>
                <a:lnTo>
                  <a:pt x="0" y="0"/>
                </a:lnTo>
                <a:close/>
              </a:path>
            </a:pathLst>
          </a:custGeom>
          <a:blipFill>
            <a:blip r:embed="rId9"/>
            <a:stretch>
              <a:fillRect l="0" t="0" r="0" b="0"/>
            </a:stretch>
          </a:blipFill>
          <a:ln w="38100" cap="sq">
            <a:solidFill>
              <a:srgbClr val="0082BA"/>
            </a:solidFill>
            <a:prstDash val="solid"/>
            <a:miter/>
          </a:ln>
        </p:spPr>
      </p:sp>
      <p:sp>
        <p:nvSpPr>
          <p:cNvPr name="TextBox 10" id="10"/>
          <p:cNvSpPr txBox="true"/>
          <p:nvPr/>
        </p:nvSpPr>
        <p:spPr>
          <a:xfrm rot="0">
            <a:off x="3731024"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Our Model vs APACHE</a:t>
            </a:r>
          </a:p>
        </p:txBody>
      </p:sp>
      <p:sp>
        <p:nvSpPr>
          <p:cNvPr name="TextBox 11" id="11"/>
          <p:cNvSpPr txBox="true"/>
          <p:nvPr/>
        </p:nvSpPr>
        <p:spPr>
          <a:xfrm rot="0">
            <a:off x="1648554" y="1697470"/>
            <a:ext cx="5821561" cy="4305300"/>
          </a:xfrm>
          <a:prstGeom prst="rect">
            <a:avLst/>
          </a:prstGeom>
        </p:spPr>
        <p:txBody>
          <a:bodyPr anchor="t" rtlCol="false" tIns="0" lIns="0" bIns="0" rIns="0">
            <a:spAutoFit/>
          </a:bodyPr>
          <a:lstStyle/>
          <a:p>
            <a:pPr algn="ctr">
              <a:lnSpc>
                <a:spcPts val="5690"/>
              </a:lnSpc>
              <a:spcBef>
                <a:spcPct val="0"/>
              </a:spcBef>
            </a:pPr>
            <a:r>
              <a:rPr lang="en-US" b="true" sz="4742">
                <a:solidFill>
                  <a:srgbClr val="020659"/>
                </a:solidFill>
                <a:latin typeface="Arimo Bold"/>
                <a:ea typeface="Arimo Bold"/>
                <a:cs typeface="Arimo Bold"/>
                <a:sym typeface="Arimo Bold"/>
              </a:rPr>
              <a:t>MLP with SMOTENC</a:t>
            </a:r>
          </a:p>
          <a:p>
            <a:pPr algn="l">
              <a:lnSpc>
                <a:spcPts val="5690"/>
              </a:lnSpc>
              <a:spcBef>
                <a:spcPct val="0"/>
              </a:spcBef>
            </a:pPr>
            <a:r>
              <a:rPr lang="en-US" b="true" sz="4742">
                <a:solidFill>
                  <a:srgbClr val="00648F"/>
                </a:solidFill>
                <a:latin typeface="Arimo Bold"/>
                <a:ea typeface="Arimo Bold"/>
                <a:cs typeface="Arimo Bold"/>
                <a:sym typeface="Arimo Bold"/>
              </a:rPr>
              <a:t>Accuracy</a:t>
            </a:r>
            <a:r>
              <a:rPr lang="en-US" sz="4742">
                <a:solidFill>
                  <a:srgbClr val="00648F"/>
                </a:solidFill>
                <a:latin typeface="Arimo"/>
                <a:ea typeface="Arimo"/>
                <a:cs typeface="Arimo"/>
                <a:sym typeface="Arimo"/>
              </a:rPr>
              <a:t>: .86</a:t>
            </a:r>
          </a:p>
          <a:p>
            <a:pPr algn="l">
              <a:lnSpc>
                <a:spcPts val="5690"/>
              </a:lnSpc>
              <a:spcBef>
                <a:spcPct val="0"/>
              </a:spcBef>
            </a:pPr>
            <a:r>
              <a:rPr lang="en-US" b="true" sz="4742">
                <a:solidFill>
                  <a:srgbClr val="00648F"/>
                </a:solidFill>
                <a:latin typeface="Arimo Bold"/>
                <a:ea typeface="Arimo Bold"/>
                <a:cs typeface="Arimo Bold"/>
                <a:sym typeface="Arimo Bold"/>
              </a:rPr>
              <a:t>Precision</a:t>
            </a:r>
            <a:r>
              <a:rPr lang="en-US" sz="4742">
                <a:solidFill>
                  <a:srgbClr val="00648F"/>
                </a:solidFill>
                <a:latin typeface="Arimo"/>
                <a:ea typeface="Arimo"/>
                <a:cs typeface="Arimo"/>
                <a:sym typeface="Arimo"/>
              </a:rPr>
              <a:t>: .31</a:t>
            </a:r>
          </a:p>
          <a:p>
            <a:pPr algn="l">
              <a:lnSpc>
                <a:spcPts val="5690"/>
              </a:lnSpc>
              <a:spcBef>
                <a:spcPct val="0"/>
              </a:spcBef>
            </a:pPr>
            <a:r>
              <a:rPr lang="en-US" b="true" sz="4742">
                <a:solidFill>
                  <a:srgbClr val="00648F"/>
                </a:solidFill>
                <a:latin typeface="Arimo Bold"/>
                <a:ea typeface="Arimo Bold"/>
                <a:cs typeface="Arimo Bold"/>
                <a:sym typeface="Arimo Bold"/>
              </a:rPr>
              <a:t>Recall</a:t>
            </a:r>
            <a:r>
              <a:rPr lang="en-US" sz="4742">
                <a:solidFill>
                  <a:srgbClr val="00648F"/>
                </a:solidFill>
                <a:latin typeface="Arimo"/>
                <a:ea typeface="Arimo"/>
                <a:cs typeface="Arimo"/>
                <a:sym typeface="Arimo"/>
              </a:rPr>
              <a:t>: .58</a:t>
            </a:r>
          </a:p>
          <a:p>
            <a:pPr algn="l">
              <a:lnSpc>
                <a:spcPts val="5690"/>
              </a:lnSpc>
              <a:spcBef>
                <a:spcPct val="0"/>
              </a:spcBef>
            </a:pPr>
            <a:r>
              <a:rPr lang="en-US" b="true" sz="4742">
                <a:solidFill>
                  <a:srgbClr val="00648F"/>
                </a:solidFill>
                <a:latin typeface="Arimo Bold"/>
                <a:ea typeface="Arimo Bold"/>
                <a:cs typeface="Arimo Bold"/>
                <a:sym typeface="Arimo Bold"/>
              </a:rPr>
              <a:t>ROC AUC</a:t>
            </a:r>
            <a:r>
              <a:rPr lang="en-US" sz="4742">
                <a:solidFill>
                  <a:srgbClr val="00648F"/>
                </a:solidFill>
                <a:latin typeface="Arimo"/>
                <a:ea typeface="Arimo"/>
                <a:cs typeface="Arimo"/>
                <a:sym typeface="Arimo"/>
              </a:rPr>
              <a:t>: .8430</a:t>
            </a:r>
          </a:p>
          <a:p>
            <a:pPr algn="l">
              <a:lnSpc>
                <a:spcPts val="5690"/>
              </a:lnSpc>
              <a:spcBef>
                <a:spcPct val="0"/>
              </a:spcBef>
            </a:pPr>
          </a:p>
        </p:txBody>
      </p:sp>
      <p:sp>
        <p:nvSpPr>
          <p:cNvPr name="TextBox 12" id="12"/>
          <p:cNvSpPr txBox="true"/>
          <p:nvPr/>
        </p:nvSpPr>
        <p:spPr>
          <a:xfrm rot="0">
            <a:off x="1648554" y="5818671"/>
            <a:ext cx="4652590" cy="4314825"/>
          </a:xfrm>
          <a:prstGeom prst="rect">
            <a:avLst/>
          </a:prstGeom>
        </p:spPr>
        <p:txBody>
          <a:bodyPr anchor="t" rtlCol="false" tIns="0" lIns="0" bIns="0" rIns="0">
            <a:spAutoFit/>
          </a:bodyPr>
          <a:lstStyle/>
          <a:p>
            <a:pPr algn="l">
              <a:lnSpc>
                <a:spcPts val="5650"/>
              </a:lnSpc>
              <a:spcBef>
                <a:spcPct val="0"/>
              </a:spcBef>
            </a:pPr>
            <a:r>
              <a:rPr lang="en-US" b="true" sz="4709">
                <a:solidFill>
                  <a:srgbClr val="020659"/>
                </a:solidFill>
                <a:latin typeface="Arimo Bold"/>
                <a:ea typeface="Arimo Bold"/>
                <a:cs typeface="Arimo Bold"/>
                <a:sym typeface="Arimo Bold"/>
              </a:rPr>
              <a:t>APACHE</a:t>
            </a:r>
          </a:p>
          <a:p>
            <a:pPr algn="l">
              <a:lnSpc>
                <a:spcPts val="5650"/>
              </a:lnSpc>
              <a:spcBef>
                <a:spcPct val="0"/>
              </a:spcBef>
            </a:pPr>
            <a:r>
              <a:rPr lang="en-US" b="true" sz="4709">
                <a:solidFill>
                  <a:srgbClr val="00648F"/>
                </a:solidFill>
                <a:latin typeface="Arimo Bold"/>
                <a:ea typeface="Arimo Bold"/>
                <a:cs typeface="Arimo Bold"/>
                <a:sym typeface="Arimo Bold"/>
              </a:rPr>
              <a:t>Accuracy: </a:t>
            </a:r>
            <a:r>
              <a:rPr lang="en-US" sz="4709">
                <a:solidFill>
                  <a:srgbClr val="00648F"/>
                </a:solidFill>
                <a:latin typeface="Arimo"/>
                <a:ea typeface="Arimo"/>
                <a:cs typeface="Arimo"/>
                <a:sym typeface="Arimo"/>
              </a:rPr>
              <a:t>.90</a:t>
            </a:r>
          </a:p>
          <a:p>
            <a:pPr algn="l">
              <a:lnSpc>
                <a:spcPts val="5650"/>
              </a:lnSpc>
              <a:spcBef>
                <a:spcPct val="0"/>
              </a:spcBef>
            </a:pPr>
            <a:r>
              <a:rPr lang="en-US" b="true" sz="4709">
                <a:solidFill>
                  <a:srgbClr val="00648F"/>
                </a:solidFill>
                <a:latin typeface="Arimo Bold"/>
                <a:ea typeface="Arimo Bold"/>
                <a:cs typeface="Arimo Bold"/>
                <a:sym typeface="Arimo Bold"/>
              </a:rPr>
              <a:t>Precision: </a:t>
            </a:r>
            <a:r>
              <a:rPr lang="en-US" sz="4709">
                <a:solidFill>
                  <a:srgbClr val="00648F"/>
                </a:solidFill>
                <a:latin typeface="Arimo"/>
                <a:ea typeface="Arimo"/>
                <a:cs typeface="Arimo"/>
                <a:sym typeface="Arimo"/>
              </a:rPr>
              <a:t>.44</a:t>
            </a:r>
          </a:p>
          <a:p>
            <a:pPr algn="l">
              <a:lnSpc>
                <a:spcPts val="5650"/>
              </a:lnSpc>
              <a:spcBef>
                <a:spcPct val="0"/>
              </a:spcBef>
            </a:pPr>
            <a:r>
              <a:rPr lang="en-US" b="true" sz="4709">
                <a:solidFill>
                  <a:srgbClr val="00648F"/>
                </a:solidFill>
                <a:latin typeface="Arimo Bold"/>
                <a:ea typeface="Arimo Bold"/>
                <a:cs typeface="Arimo Bold"/>
                <a:sym typeface="Arimo Bold"/>
              </a:rPr>
              <a:t>Recall: </a:t>
            </a:r>
            <a:r>
              <a:rPr lang="en-US" sz="4709">
                <a:solidFill>
                  <a:srgbClr val="00648F"/>
                </a:solidFill>
                <a:latin typeface="Arimo"/>
                <a:ea typeface="Arimo"/>
                <a:cs typeface="Arimo"/>
                <a:sym typeface="Arimo"/>
              </a:rPr>
              <a:t>.41</a:t>
            </a:r>
          </a:p>
          <a:p>
            <a:pPr algn="l">
              <a:lnSpc>
                <a:spcPts val="5650"/>
              </a:lnSpc>
              <a:spcBef>
                <a:spcPct val="0"/>
              </a:spcBef>
            </a:pPr>
            <a:r>
              <a:rPr lang="en-US" b="true" sz="4709">
                <a:solidFill>
                  <a:srgbClr val="00648F"/>
                </a:solidFill>
                <a:latin typeface="Arimo Bold"/>
                <a:ea typeface="Arimo Bold"/>
                <a:cs typeface="Arimo Bold"/>
                <a:sym typeface="Arimo Bold"/>
              </a:rPr>
              <a:t>ROC AUC: </a:t>
            </a:r>
            <a:r>
              <a:rPr lang="en-US" sz="4709">
                <a:solidFill>
                  <a:srgbClr val="00648F"/>
                </a:solidFill>
                <a:latin typeface="Arimo"/>
                <a:ea typeface="Arimo"/>
                <a:cs typeface="Arimo"/>
                <a:sym typeface="Arimo"/>
              </a:rPr>
              <a:t>.8457</a:t>
            </a:r>
          </a:p>
          <a:p>
            <a:pPr algn="ctr">
              <a:lnSpc>
                <a:spcPts val="5650"/>
              </a:lnSpc>
              <a:spcBef>
                <a:spcPct val="0"/>
              </a:spcBef>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446341" y="8889588"/>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709827" y="2908785"/>
            <a:ext cx="6151726" cy="2191552"/>
          </a:xfrm>
          <a:custGeom>
            <a:avLst/>
            <a:gdLst/>
            <a:ahLst/>
            <a:cxnLst/>
            <a:rect r="r" b="b" t="t" l="l"/>
            <a:pathLst>
              <a:path h="2191552" w="6151726">
                <a:moveTo>
                  <a:pt x="0" y="0"/>
                </a:moveTo>
                <a:lnTo>
                  <a:pt x="6151726" y="0"/>
                </a:lnTo>
                <a:lnTo>
                  <a:pt x="6151726" y="2191552"/>
                </a:lnTo>
                <a:lnTo>
                  <a:pt x="0" y="2191552"/>
                </a:lnTo>
                <a:lnTo>
                  <a:pt x="0" y="0"/>
                </a:lnTo>
                <a:close/>
              </a:path>
            </a:pathLst>
          </a:custGeom>
          <a:blipFill>
            <a:blip r:embed="rId9"/>
            <a:stretch>
              <a:fillRect l="0" t="0" r="0" b="0"/>
            </a:stretch>
          </a:blipFill>
        </p:spPr>
      </p:sp>
      <p:sp>
        <p:nvSpPr>
          <p:cNvPr name="Freeform 10" id="10"/>
          <p:cNvSpPr/>
          <p:nvPr/>
        </p:nvSpPr>
        <p:spPr>
          <a:xfrm flipH="false" flipV="false" rot="0">
            <a:off x="3111179" y="5729735"/>
            <a:ext cx="8954816" cy="4021527"/>
          </a:xfrm>
          <a:custGeom>
            <a:avLst/>
            <a:gdLst/>
            <a:ahLst/>
            <a:cxnLst/>
            <a:rect r="r" b="b" t="t" l="l"/>
            <a:pathLst>
              <a:path h="4021527" w="8954816">
                <a:moveTo>
                  <a:pt x="0" y="0"/>
                </a:moveTo>
                <a:lnTo>
                  <a:pt x="8954816" y="0"/>
                </a:lnTo>
                <a:lnTo>
                  <a:pt x="8954816" y="4021527"/>
                </a:lnTo>
                <a:lnTo>
                  <a:pt x="0" y="4021527"/>
                </a:lnTo>
                <a:lnTo>
                  <a:pt x="0" y="0"/>
                </a:lnTo>
                <a:close/>
              </a:path>
            </a:pathLst>
          </a:custGeom>
          <a:blipFill>
            <a:blip r:embed="rId10">
              <a:alphaModFix amt="44999"/>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3245656" y="485775"/>
            <a:ext cx="12870723" cy="1057275"/>
          </a:xfrm>
          <a:prstGeom prst="rect">
            <a:avLst/>
          </a:prstGeom>
        </p:spPr>
        <p:txBody>
          <a:bodyPr anchor="t" rtlCol="false" tIns="0" lIns="0" bIns="0" rIns="0">
            <a:spAutoFit/>
          </a:bodyPr>
          <a:lstStyle/>
          <a:p>
            <a:pPr algn="ctr">
              <a:lnSpc>
                <a:spcPts val="8159"/>
              </a:lnSpc>
            </a:pPr>
            <a:r>
              <a:rPr lang="en-US" b="true" sz="6799">
                <a:solidFill>
                  <a:srgbClr val="041834"/>
                </a:solidFill>
                <a:latin typeface="Arimo Bold"/>
                <a:ea typeface="Arimo Bold"/>
                <a:cs typeface="Arimo Bold"/>
                <a:sym typeface="Arimo Bold"/>
              </a:rPr>
              <a:t>Reinforcing Our Observations</a:t>
            </a:r>
          </a:p>
        </p:txBody>
      </p:sp>
      <p:sp>
        <p:nvSpPr>
          <p:cNvPr name="Freeform 12" id="12"/>
          <p:cNvSpPr/>
          <p:nvPr/>
        </p:nvSpPr>
        <p:spPr>
          <a:xfrm flipH="false" flipV="false" rot="0">
            <a:off x="1241231" y="1703797"/>
            <a:ext cx="8604078" cy="3864013"/>
          </a:xfrm>
          <a:custGeom>
            <a:avLst/>
            <a:gdLst/>
            <a:ahLst/>
            <a:cxnLst/>
            <a:rect r="r" b="b" t="t" l="l"/>
            <a:pathLst>
              <a:path h="3864013" w="8604078">
                <a:moveTo>
                  <a:pt x="0" y="0"/>
                </a:moveTo>
                <a:lnTo>
                  <a:pt x="8604078" y="0"/>
                </a:lnTo>
                <a:lnTo>
                  <a:pt x="8604078" y="3864013"/>
                </a:lnTo>
                <a:lnTo>
                  <a:pt x="0" y="3864013"/>
                </a:lnTo>
                <a:lnTo>
                  <a:pt x="0" y="0"/>
                </a:lnTo>
                <a:close/>
              </a:path>
            </a:pathLst>
          </a:custGeom>
          <a:blipFill>
            <a:blip r:embed="rId12">
              <a:alphaModFix amt="44999"/>
              <a:extLst>
                <a:ext uri="{96DAC541-7B7A-43D3-8B79-37D633B846F1}">
                  <asvg:svgBlip xmlns:asvg="http://schemas.microsoft.com/office/drawing/2016/SVG/main" r:embed="rId13"/>
                </a:ext>
              </a:extLst>
            </a:blip>
            <a:stretch>
              <a:fillRect l="0" t="0" r="0" b="0"/>
            </a:stretch>
          </a:blipFill>
        </p:spPr>
      </p:sp>
      <p:sp>
        <p:nvSpPr>
          <p:cNvPr name="TextBox 13" id="13"/>
          <p:cNvSpPr txBox="true"/>
          <p:nvPr/>
        </p:nvSpPr>
        <p:spPr>
          <a:xfrm rot="0">
            <a:off x="1241231" y="2208397"/>
            <a:ext cx="8439787" cy="4257675"/>
          </a:xfrm>
          <a:prstGeom prst="rect">
            <a:avLst/>
          </a:prstGeom>
        </p:spPr>
        <p:txBody>
          <a:bodyPr anchor="t" rtlCol="false" tIns="0" lIns="0" bIns="0" rIns="0">
            <a:spAutoFit/>
          </a:bodyPr>
          <a:lstStyle/>
          <a:p>
            <a:pPr algn="ctr">
              <a:lnSpc>
                <a:spcPts val="4463"/>
              </a:lnSpc>
            </a:pPr>
            <a:r>
              <a:rPr lang="en-US" sz="3719">
                <a:solidFill>
                  <a:srgbClr val="041834"/>
                </a:solidFill>
                <a:latin typeface="Arimo"/>
                <a:ea typeface="Arimo"/>
                <a:cs typeface="Arimo"/>
                <a:sym typeface="Arimo"/>
              </a:rPr>
              <a:t>O</a:t>
            </a:r>
            <a:r>
              <a:rPr lang="en-US" sz="3719">
                <a:solidFill>
                  <a:srgbClr val="041834"/>
                </a:solidFill>
                <a:latin typeface="Arimo"/>
                <a:ea typeface="Arimo"/>
                <a:cs typeface="Arimo"/>
                <a:sym typeface="Arimo"/>
              </a:rPr>
              <a:t>ur best predictive models yield the following as the primary factors influencing ICU mortality :</a:t>
            </a:r>
          </a:p>
          <a:p>
            <a:pPr algn="ctr">
              <a:lnSpc>
                <a:spcPts val="4463"/>
              </a:lnSpc>
            </a:pPr>
          </a:p>
          <a:p>
            <a:pPr algn="ctr">
              <a:lnSpc>
                <a:spcPts val="4823"/>
              </a:lnSpc>
            </a:pPr>
            <a:r>
              <a:rPr lang="en-US" b="true" sz="4019" i="true">
                <a:solidFill>
                  <a:srgbClr val="041834"/>
                </a:solidFill>
                <a:latin typeface="Arimo Bold Italics"/>
                <a:ea typeface="Arimo Bold Italics"/>
                <a:cs typeface="Arimo Bold Italics"/>
                <a:sym typeface="Arimo Bold Italics"/>
              </a:rPr>
              <a:t>Age, GCS, BMI</a:t>
            </a:r>
            <a:r>
              <a:rPr lang="en-US" sz="4019">
                <a:solidFill>
                  <a:srgbClr val="041834"/>
                </a:solidFill>
                <a:latin typeface="Arimo"/>
                <a:ea typeface="Arimo"/>
                <a:cs typeface="Arimo"/>
                <a:sym typeface="Arimo"/>
              </a:rPr>
              <a:t>.</a:t>
            </a:r>
          </a:p>
          <a:p>
            <a:pPr algn="ctr">
              <a:lnSpc>
                <a:spcPts val="3623"/>
              </a:lnSpc>
              <a:spcBef>
                <a:spcPct val="0"/>
              </a:spcBef>
            </a:pPr>
          </a:p>
          <a:p>
            <a:pPr algn="ctr">
              <a:lnSpc>
                <a:spcPts val="3623"/>
              </a:lnSpc>
              <a:spcBef>
                <a:spcPct val="0"/>
              </a:spcBef>
            </a:pPr>
          </a:p>
          <a:p>
            <a:pPr algn="l">
              <a:lnSpc>
                <a:spcPts val="3623"/>
              </a:lnSpc>
            </a:pPr>
          </a:p>
        </p:txBody>
      </p:sp>
      <p:sp>
        <p:nvSpPr>
          <p:cNvPr name="TextBox 14" id="14"/>
          <p:cNvSpPr txBox="true"/>
          <p:nvPr/>
        </p:nvSpPr>
        <p:spPr>
          <a:xfrm rot="0">
            <a:off x="3317767" y="5986460"/>
            <a:ext cx="8541640" cy="3590925"/>
          </a:xfrm>
          <a:prstGeom prst="rect">
            <a:avLst/>
          </a:prstGeom>
        </p:spPr>
        <p:txBody>
          <a:bodyPr anchor="t" rtlCol="false" tIns="0" lIns="0" bIns="0" rIns="0">
            <a:spAutoFit/>
          </a:bodyPr>
          <a:lstStyle/>
          <a:p>
            <a:pPr algn="ctr">
              <a:lnSpc>
                <a:spcPts val="4294"/>
              </a:lnSpc>
            </a:pPr>
            <a:r>
              <a:rPr lang="en-US" sz="3579" b="true">
                <a:solidFill>
                  <a:srgbClr val="000000"/>
                </a:solidFill>
                <a:latin typeface="Arimo Bold"/>
                <a:ea typeface="Arimo Bold"/>
                <a:cs typeface="Arimo Bold"/>
                <a:sym typeface="Arimo Bold"/>
              </a:rPr>
              <a:t>Can these conclusions be supported by existing research?</a:t>
            </a:r>
          </a:p>
          <a:p>
            <a:pPr algn="ctr">
              <a:lnSpc>
                <a:spcPts val="4294"/>
              </a:lnSpc>
            </a:pPr>
          </a:p>
          <a:p>
            <a:pPr algn="ctr" marL="695750" indent="-347875" lvl="1">
              <a:lnSpc>
                <a:spcPts val="3867"/>
              </a:lnSpc>
              <a:buFont typeface="Arial"/>
              <a:buChar char="•"/>
            </a:pPr>
            <a:r>
              <a:rPr lang="en-US" sz="3222">
                <a:solidFill>
                  <a:srgbClr val="000000"/>
                </a:solidFill>
                <a:latin typeface="Arimo"/>
                <a:ea typeface="Arimo"/>
                <a:cs typeface="Arimo"/>
                <a:sym typeface="Arimo"/>
              </a:rPr>
              <a:t>L</a:t>
            </a:r>
            <a:r>
              <a:rPr lang="en-US" sz="3222">
                <a:solidFill>
                  <a:srgbClr val="000000"/>
                </a:solidFill>
                <a:latin typeface="Arimo"/>
                <a:ea typeface="Arimo"/>
                <a:cs typeface="Arimo"/>
                <a:sym typeface="Arimo"/>
              </a:rPr>
              <a:t>everaged publically available medical literature on </a:t>
            </a:r>
            <a:r>
              <a:rPr lang="en-US" sz="3222" u="sng">
                <a:solidFill>
                  <a:srgbClr val="000000"/>
                </a:solidFill>
                <a:latin typeface="Arimo"/>
                <a:ea typeface="Arimo"/>
                <a:cs typeface="Arimo"/>
                <a:sym typeface="Arimo"/>
                <a:hlinkClick r:id="rId14" tooltip="https://pubmed.ncbi.nlm.nih.gov"/>
              </a:rPr>
              <a:t>PubMed</a:t>
            </a:r>
          </a:p>
          <a:p>
            <a:pPr algn="ctr" marL="695750" indent="-347875" lvl="1">
              <a:lnSpc>
                <a:spcPts val="3867"/>
              </a:lnSpc>
              <a:buFont typeface="Arial"/>
              <a:buChar char="•"/>
            </a:pPr>
            <a:r>
              <a:rPr lang="en-US" sz="3222">
                <a:solidFill>
                  <a:srgbClr val="000000"/>
                </a:solidFill>
                <a:latin typeface="Arimo"/>
                <a:ea typeface="Arimo"/>
                <a:cs typeface="Arimo"/>
                <a:sym typeface="Arimo"/>
              </a:rPr>
              <a:t>D</a:t>
            </a:r>
            <a:r>
              <a:rPr lang="en-US" sz="3222">
                <a:solidFill>
                  <a:srgbClr val="000000"/>
                </a:solidFill>
                <a:latin typeface="Arimo"/>
                <a:ea typeface="Arimo"/>
                <a:cs typeface="Arimo"/>
                <a:sym typeface="Arimo"/>
              </a:rPr>
              <a:t>atabase contains </a:t>
            </a:r>
            <a:r>
              <a:rPr lang="en-US" b="true" sz="3222">
                <a:solidFill>
                  <a:srgbClr val="000000"/>
                </a:solidFill>
                <a:latin typeface="Arimo Bold"/>
                <a:ea typeface="Arimo Bold"/>
                <a:cs typeface="Arimo Bold"/>
                <a:sym typeface="Arimo Bold"/>
              </a:rPr>
              <a:t>&gt; 37 million</a:t>
            </a:r>
            <a:r>
              <a:rPr lang="en-US" sz="3222">
                <a:solidFill>
                  <a:srgbClr val="000000"/>
                </a:solidFill>
                <a:latin typeface="Arimo"/>
                <a:ea typeface="Arimo"/>
                <a:cs typeface="Arimo"/>
                <a:sym typeface="Arimo"/>
              </a:rPr>
              <a:t> citations and abstracts.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1507873" y="2084488"/>
            <a:ext cx="5093874" cy="2872316"/>
          </a:xfrm>
          <a:custGeom>
            <a:avLst/>
            <a:gdLst/>
            <a:ahLst/>
            <a:cxnLst/>
            <a:rect r="r" b="b" t="t" l="l"/>
            <a:pathLst>
              <a:path h="2872316" w="5093874">
                <a:moveTo>
                  <a:pt x="0" y="0"/>
                </a:moveTo>
                <a:lnTo>
                  <a:pt x="5093874" y="0"/>
                </a:lnTo>
                <a:lnTo>
                  <a:pt x="5093874" y="2872316"/>
                </a:lnTo>
                <a:lnTo>
                  <a:pt x="0" y="2872316"/>
                </a:lnTo>
                <a:lnTo>
                  <a:pt x="0" y="0"/>
                </a:lnTo>
                <a:close/>
              </a:path>
            </a:pathLst>
          </a:custGeom>
          <a:blipFill>
            <a:blip r:embed="rId9"/>
            <a:stretch>
              <a:fillRect l="0" t="0" r="0" b="0"/>
            </a:stretch>
          </a:blipFill>
        </p:spPr>
      </p:sp>
      <p:sp>
        <p:nvSpPr>
          <p:cNvPr name="Freeform 10" id="10"/>
          <p:cNvSpPr/>
          <p:nvPr/>
        </p:nvSpPr>
        <p:spPr>
          <a:xfrm flipH="false" flipV="false" rot="0">
            <a:off x="11033052" y="5918334"/>
            <a:ext cx="6349446" cy="1364494"/>
          </a:xfrm>
          <a:custGeom>
            <a:avLst/>
            <a:gdLst/>
            <a:ahLst/>
            <a:cxnLst/>
            <a:rect r="r" b="b" t="t" l="l"/>
            <a:pathLst>
              <a:path h="1364494" w="6349446">
                <a:moveTo>
                  <a:pt x="0" y="0"/>
                </a:moveTo>
                <a:lnTo>
                  <a:pt x="6349446" y="0"/>
                </a:lnTo>
                <a:lnTo>
                  <a:pt x="6349446" y="1364495"/>
                </a:lnTo>
                <a:lnTo>
                  <a:pt x="0" y="1364495"/>
                </a:lnTo>
                <a:lnTo>
                  <a:pt x="0" y="0"/>
                </a:lnTo>
                <a:close/>
              </a:path>
            </a:pathLst>
          </a:custGeom>
          <a:blipFill>
            <a:blip r:embed="rId10"/>
            <a:stretch>
              <a:fillRect l="0" t="0" r="0" b="0"/>
            </a:stretch>
          </a:blipFill>
          <a:ln w="38100" cap="rnd">
            <a:solidFill>
              <a:srgbClr val="222D3A"/>
            </a:solidFill>
            <a:prstDash val="solid"/>
            <a:round/>
          </a:ln>
        </p:spPr>
      </p:sp>
      <p:sp>
        <p:nvSpPr>
          <p:cNvPr name="TextBox 11" id="11"/>
          <p:cNvSpPr txBox="true"/>
          <p:nvPr/>
        </p:nvSpPr>
        <p:spPr>
          <a:xfrm rot="0">
            <a:off x="2708638" y="485775"/>
            <a:ext cx="12870723" cy="1057275"/>
          </a:xfrm>
          <a:prstGeom prst="rect">
            <a:avLst/>
          </a:prstGeom>
        </p:spPr>
        <p:txBody>
          <a:bodyPr anchor="t" rtlCol="false" tIns="0" lIns="0" bIns="0" rIns="0">
            <a:spAutoFit/>
          </a:bodyPr>
          <a:lstStyle/>
          <a:p>
            <a:pPr algn="ctr">
              <a:lnSpc>
                <a:spcPts val="8159"/>
              </a:lnSpc>
            </a:pPr>
            <a:r>
              <a:rPr lang="en-US" b="true" sz="6799">
                <a:solidFill>
                  <a:srgbClr val="041834"/>
                </a:solidFill>
                <a:latin typeface="Arimo Bold"/>
                <a:ea typeface="Arimo Bold"/>
                <a:cs typeface="Arimo Bold"/>
                <a:sym typeface="Arimo Bold"/>
              </a:rPr>
              <a:t>Reinforcing Our Observations</a:t>
            </a:r>
          </a:p>
        </p:txBody>
      </p:sp>
      <p:sp>
        <p:nvSpPr>
          <p:cNvPr name="TextBox 12" id="12"/>
          <p:cNvSpPr txBox="true"/>
          <p:nvPr/>
        </p:nvSpPr>
        <p:spPr>
          <a:xfrm rot="0">
            <a:off x="445764" y="1910234"/>
            <a:ext cx="10440104" cy="6334125"/>
          </a:xfrm>
          <a:prstGeom prst="rect">
            <a:avLst/>
          </a:prstGeom>
        </p:spPr>
        <p:txBody>
          <a:bodyPr anchor="t" rtlCol="false" tIns="0" lIns="0" bIns="0" rIns="0">
            <a:spAutoFit/>
          </a:bodyPr>
          <a:lstStyle/>
          <a:p>
            <a:pPr algn="l">
              <a:lnSpc>
                <a:spcPts val="4319"/>
              </a:lnSpc>
              <a:spcBef>
                <a:spcPct val="0"/>
              </a:spcBef>
            </a:pPr>
            <a:r>
              <a:rPr lang="en-US" b="true" sz="3599">
                <a:solidFill>
                  <a:srgbClr val="00648F"/>
                </a:solidFill>
                <a:latin typeface="Arimo Bold"/>
                <a:ea typeface="Arimo Bold"/>
                <a:cs typeface="Arimo Bold"/>
                <a:sym typeface="Arimo Bold"/>
              </a:rPr>
              <a:t>The process was as follows :</a:t>
            </a:r>
          </a:p>
          <a:p>
            <a:pPr algn="l">
              <a:lnSpc>
                <a:spcPts val="3120"/>
              </a:lnSpc>
              <a:spcBef>
                <a:spcPct val="0"/>
              </a:spcBef>
            </a:pPr>
          </a:p>
          <a:p>
            <a:pPr algn="l" marL="690877" indent="-345439" lvl="1">
              <a:lnSpc>
                <a:spcPts val="3839"/>
              </a:lnSpc>
              <a:buFont typeface="Arial"/>
              <a:buChar char="•"/>
            </a:pPr>
            <a:r>
              <a:rPr lang="en-US" sz="3199">
                <a:solidFill>
                  <a:srgbClr val="00648F"/>
                </a:solidFill>
                <a:latin typeface="Arimo"/>
                <a:ea typeface="Arimo"/>
                <a:cs typeface="Arimo"/>
                <a:sym typeface="Arimo"/>
              </a:rPr>
              <a:t>Retrieved abstracts for the </a:t>
            </a:r>
            <a:r>
              <a:rPr lang="en-US" b="true" sz="3199">
                <a:solidFill>
                  <a:srgbClr val="00648F"/>
                </a:solidFill>
                <a:latin typeface="Arimo Bold"/>
                <a:ea typeface="Arimo Bold"/>
                <a:cs typeface="Arimo Bold"/>
                <a:sym typeface="Arimo Bold"/>
              </a:rPr>
              <a:t>top 200 PubMed articles</a:t>
            </a:r>
          </a:p>
          <a:p>
            <a:pPr algn="l" marL="1252218" indent="-417406" lvl="2">
              <a:lnSpc>
                <a:spcPts val="3479"/>
              </a:lnSpc>
              <a:buFont typeface="Arial"/>
              <a:buChar char="⚬"/>
            </a:pPr>
            <a:r>
              <a:rPr lang="en-US" sz="2899">
                <a:solidFill>
                  <a:srgbClr val="00648F"/>
                </a:solidFill>
                <a:latin typeface="Arimo"/>
                <a:ea typeface="Arimo"/>
                <a:cs typeface="Arimo"/>
                <a:sym typeface="Arimo"/>
              </a:rPr>
              <a:t>based on the query (e.g. '"ICU Mortality" AND ("Age" OR "Glasgow Coma Scale" OR "GCS" OR "BMI" OR "Height" OR "Weight")') </a:t>
            </a:r>
          </a:p>
          <a:p>
            <a:pPr algn="l" marL="1252218" indent="-417406" lvl="2">
              <a:lnSpc>
                <a:spcPts val="3479"/>
              </a:lnSpc>
              <a:buFont typeface="Arial"/>
              <a:buChar char="⚬"/>
            </a:pPr>
            <a:r>
              <a:rPr lang="en-US" sz="2899">
                <a:solidFill>
                  <a:srgbClr val="00648F"/>
                </a:solidFill>
                <a:latin typeface="Arimo"/>
                <a:ea typeface="Arimo"/>
                <a:cs typeface="Arimo"/>
                <a:sym typeface="Arimo"/>
              </a:rPr>
              <a:t>via the </a:t>
            </a:r>
            <a:r>
              <a:rPr lang="en-US" b="true" sz="2899" u="sng">
                <a:solidFill>
                  <a:srgbClr val="00648F"/>
                </a:solidFill>
                <a:latin typeface="Arimo Bold"/>
                <a:ea typeface="Arimo Bold"/>
                <a:cs typeface="Arimo Bold"/>
                <a:sym typeface="Arimo Bold"/>
                <a:hlinkClick r:id="rId11" tooltip="https://www.ncbi.nlm.nih.gov/books/NBK25500/"/>
              </a:rPr>
              <a:t>PubMed API</a:t>
            </a:r>
            <a:r>
              <a:rPr lang="en-US" sz="2899">
                <a:solidFill>
                  <a:srgbClr val="00648F"/>
                </a:solidFill>
                <a:latin typeface="Arimo"/>
                <a:ea typeface="Arimo"/>
                <a:cs typeface="Arimo"/>
                <a:sym typeface="Arimo"/>
              </a:rPr>
              <a:t>.</a:t>
            </a:r>
          </a:p>
          <a:p>
            <a:pPr algn="l">
              <a:lnSpc>
                <a:spcPts val="3599"/>
              </a:lnSpc>
            </a:pPr>
          </a:p>
          <a:p>
            <a:pPr algn="l">
              <a:lnSpc>
                <a:spcPts val="3599"/>
              </a:lnSpc>
            </a:pPr>
          </a:p>
          <a:p>
            <a:pPr algn="l" marL="690877" indent="-345439" lvl="1">
              <a:lnSpc>
                <a:spcPts val="3839"/>
              </a:lnSpc>
              <a:buFont typeface="Arial"/>
              <a:buChar char="•"/>
            </a:pPr>
            <a:r>
              <a:rPr lang="en-US" sz="3199">
                <a:solidFill>
                  <a:srgbClr val="00648F"/>
                </a:solidFill>
                <a:latin typeface="Arimo"/>
                <a:ea typeface="Arimo"/>
                <a:cs typeface="Arimo"/>
                <a:sym typeface="Arimo"/>
              </a:rPr>
              <a:t>The </a:t>
            </a:r>
            <a:r>
              <a:rPr lang="en-US" b="true" sz="3199">
                <a:solidFill>
                  <a:srgbClr val="00648F"/>
                </a:solidFill>
                <a:latin typeface="Arimo Bold"/>
                <a:ea typeface="Arimo Bold"/>
                <a:cs typeface="Arimo Bold"/>
                <a:sym typeface="Arimo Bold"/>
              </a:rPr>
              <a:t>top 50 most relevant articles</a:t>
            </a:r>
            <a:r>
              <a:rPr lang="en-US" sz="3199">
                <a:solidFill>
                  <a:srgbClr val="00648F"/>
                </a:solidFill>
                <a:latin typeface="Arimo"/>
                <a:ea typeface="Arimo"/>
                <a:cs typeface="Arimo"/>
                <a:sym typeface="Arimo"/>
              </a:rPr>
              <a:t> were found </a:t>
            </a:r>
          </a:p>
          <a:p>
            <a:pPr algn="l" marL="1252218" indent="-417406" lvl="2">
              <a:lnSpc>
                <a:spcPts val="3479"/>
              </a:lnSpc>
              <a:buFont typeface="Arial"/>
              <a:buChar char="⚬"/>
            </a:pPr>
            <a:r>
              <a:rPr lang="en-US" sz="2899">
                <a:solidFill>
                  <a:srgbClr val="00648F"/>
                </a:solidFill>
                <a:latin typeface="Arimo"/>
                <a:ea typeface="Arimo"/>
                <a:cs typeface="Arimo"/>
                <a:sym typeface="Arimo"/>
              </a:rPr>
              <a:t>by calculating the cosine similarity score b/w each abstract and our query. </a:t>
            </a:r>
          </a:p>
          <a:p>
            <a:pPr algn="l" marL="1252218" indent="-417406" lvl="2">
              <a:lnSpc>
                <a:spcPts val="3479"/>
              </a:lnSpc>
              <a:buFont typeface="Arial"/>
              <a:buChar char="⚬"/>
            </a:pPr>
            <a:r>
              <a:rPr lang="en-US" sz="2899">
                <a:solidFill>
                  <a:srgbClr val="00648F"/>
                </a:solidFill>
                <a:latin typeface="Arimo"/>
                <a:ea typeface="Arimo"/>
                <a:cs typeface="Arimo"/>
                <a:sym typeface="Arimo"/>
              </a:rPr>
              <a:t>The query and abstracts were embedded using the </a:t>
            </a:r>
            <a:r>
              <a:rPr lang="en-US" b="true" sz="2899" u="sng">
                <a:solidFill>
                  <a:srgbClr val="00648F"/>
                </a:solidFill>
                <a:latin typeface="Arimo Bold"/>
                <a:ea typeface="Arimo Bold"/>
                <a:cs typeface="Arimo Bold"/>
                <a:sym typeface="Arimo Bold"/>
                <a:hlinkClick r:id="rId12" tooltip="https://github.com/allenai/specter"/>
              </a:rPr>
              <a:t>AllenAI SPECTER</a:t>
            </a:r>
            <a:r>
              <a:rPr lang="en-US" sz="2899">
                <a:solidFill>
                  <a:srgbClr val="00648F"/>
                </a:solidFill>
                <a:latin typeface="Arimo"/>
                <a:ea typeface="Arimo"/>
                <a:cs typeface="Arimo"/>
                <a:sym typeface="Arimo"/>
              </a:rPr>
              <a:t>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grpSp>
        <p:nvGrpSpPr>
          <p:cNvPr name="Group 2" id="2"/>
          <p:cNvGrpSpPr/>
          <p:nvPr/>
        </p:nvGrpSpPr>
        <p:grpSpPr>
          <a:xfrm rot="0">
            <a:off x="16861550" y="-1306000"/>
            <a:ext cx="4063186" cy="4057410"/>
            <a:chOff x="0" y="0"/>
            <a:chExt cx="5417581" cy="5409880"/>
          </a:xfrm>
        </p:grpSpPr>
        <p:sp>
          <p:nvSpPr>
            <p:cNvPr name="Freeform 3" id="3"/>
            <p:cNvSpPr/>
            <p:nvPr/>
          </p:nvSpPr>
          <p:spPr>
            <a:xfrm flipH="false" flipV="false" rot="0">
              <a:off x="78359" y="23114"/>
              <a:ext cx="5417566" cy="5409946"/>
            </a:xfrm>
            <a:custGeom>
              <a:avLst/>
              <a:gdLst/>
              <a:ahLst/>
              <a:cxnLst/>
              <a:rect r="r" b="b" t="t" l="l"/>
              <a:pathLst>
                <a:path h="5409946" w="5417566">
                  <a:moveTo>
                    <a:pt x="5417566" y="2704719"/>
                  </a:moveTo>
                  <a:cubicBezTo>
                    <a:pt x="5417566" y="4198874"/>
                    <a:pt x="4204462" y="5409946"/>
                    <a:pt x="2708529" y="5409946"/>
                  </a:cubicBezTo>
                  <a:cubicBezTo>
                    <a:pt x="1212596" y="5409946"/>
                    <a:pt x="0" y="4198874"/>
                    <a:pt x="0" y="2704719"/>
                  </a:cubicBezTo>
                  <a:cubicBezTo>
                    <a:pt x="0" y="1210945"/>
                    <a:pt x="1212723" y="0"/>
                    <a:pt x="2708529" y="0"/>
                  </a:cubicBezTo>
                  <a:cubicBezTo>
                    <a:pt x="4204335" y="0"/>
                    <a:pt x="5417566" y="1210945"/>
                    <a:pt x="5417566" y="2704719"/>
                  </a:cubicBezTo>
                  <a:close/>
                </a:path>
              </a:pathLst>
            </a:custGeom>
            <a:solidFill>
              <a:srgbClr val="6BC1D1"/>
            </a:solidFill>
          </p:spPr>
        </p:sp>
      </p:grpSp>
      <p:sp>
        <p:nvSpPr>
          <p:cNvPr name="TextBox 4" id="4"/>
          <p:cNvSpPr txBox="true"/>
          <p:nvPr/>
        </p:nvSpPr>
        <p:spPr>
          <a:xfrm rot="0">
            <a:off x="339682" y="5930433"/>
            <a:ext cx="10636697" cy="2428875"/>
          </a:xfrm>
          <a:prstGeom prst="rect">
            <a:avLst/>
          </a:prstGeom>
        </p:spPr>
        <p:txBody>
          <a:bodyPr anchor="t" rtlCol="false" tIns="0" lIns="0" bIns="0" rIns="0">
            <a:spAutoFit/>
          </a:bodyPr>
          <a:lstStyle/>
          <a:p>
            <a:pPr algn="l">
              <a:lnSpc>
                <a:spcPts val="18718"/>
              </a:lnSpc>
            </a:pPr>
            <a:r>
              <a:rPr lang="en-US" sz="15599">
                <a:solidFill>
                  <a:srgbClr val="E2583E"/>
                </a:solidFill>
                <a:latin typeface="Arimo"/>
                <a:ea typeface="Arimo"/>
                <a:cs typeface="Arimo"/>
                <a:sym typeface="Arimo"/>
              </a:rPr>
              <a:t>Introduction</a:t>
            </a:r>
          </a:p>
        </p:txBody>
      </p:sp>
      <p:sp>
        <p:nvSpPr>
          <p:cNvPr name="Freeform 5" id="5"/>
          <p:cNvSpPr/>
          <p:nvPr/>
        </p:nvSpPr>
        <p:spPr>
          <a:xfrm flipH="false" flipV="false" rot="0">
            <a:off x="-27784" y="-48031"/>
            <a:ext cx="1454234" cy="1541472"/>
          </a:xfrm>
          <a:custGeom>
            <a:avLst/>
            <a:gdLst/>
            <a:ahLst/>
            <a:cxnLst/>
            <a:rect r="r" b="b" t="t" l="l"/>
            <a:pathLst>
              <a:path h="1541472" w="1454234">
                <a:moveTo>
                  <a:pt x="0" y="0"/>
                </a:moveTo>
                <a:lnTo>
                  <a:pt x="1454234" y="0"/>
                </a:lnTo>
                <a:lnTo>
                  <a:pt x="1454234" y="1541472"/>
                </a:lnTo>
                <a:lnTo>
                  <a:pt x="0" y="15414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426450" y="8130708"/>
            <a:ext cx="9910000" cy="9896384"/>
            <a:chOff x="0" y="0"/>
            <a:chExt cx="13213333" cy="13195179"/>
          </a:xfrm>
        </p:grpSpPr>
        <p:sp>
          <p:nvSpPr>
            <p:cNvPr name="Freeform 7" id="7"/>
            <p:cNvSpPr/>
            <p:nvPr/>
          </p:nvSpPr>
          <p:spPr>
            <a:xfrm flipH="false" flipV="false" rot="0">
              <a:off x="191008" y="56261"/>
              <a:ext cx="13213334" cy="13195428"/>
            </a:xfrm>
            <a:custGeom>
              <a:avLst/>
              <a:gdLst/>
              <a:ahLst/>
              <a:cxnLst/>
              <a:rect r="r" b="b" t="t" l="l"/>
              <a:pathLst>
                <a:path h="13195428" w="13213334">
                  <a:moveTo>
                    <a:pt x="13213334" y="6597142"/>
                  </a:moveTo>
                  <a:cubicBezTo>
                    <a:pt x="13213334" y="10241407"/>
                    <a:pt x="10254488" y="13195428"/>
                    <a:pt x="6606159" y="13195428"/>
                  </a:cubicBezTo>
                  <a:cubicBezTo>
                    <a:pt x="2957829" y="13195428"/>
                    <a:pt x="0" y="10241407"/>
                    <a:pt x="0" y="6597142"/>
                  </a:cubicBezTo>
                  <a:cubicBezTo>
                    <a:pt x="0" y="2953766"/>
                    <a:pt x="2957830" y="0"/>
                    <a:pt x="6606159" y="0"/>
                  </a:cubicBezTo>
                  <a:cubicBezTo>
                    <a:pt x="10254488" y="0"/>
                    <a:pt x="13213334" y="2953766"/>
                    <a:pt x="13213334" y="6597142"/>
                  </a:cubicBezTo>
                  <a:close/>
                </a:path>
              </a:pathLst>
            </a:custGeom>
            <a:solidFill>
              <a:srgbClr val="B6E3F1"/>
            </a:solidFill>
          </p:spPr>
        </p:sp>
      </p:grpSp>
      <p:sp>
        <p:nvSpPr>
          <p:cNvPr name="Freeform 8" id="8"/>
          <p:cNvSpPr/>
          <p:nvPr/>
        </p:nvSpPr>
        <p:spPr>
          <a:xfrm flipH="false" flipV="false" rot="0">
            <a:off x="9884101" y="1704387"/>
            <a:ext cx="8547630" cy="8566392"/>
          </a:xfrm>
          <a:custGeom>
            <a:avLst/>
            <a:gdLst/>
            <a:ahLst/>
            <a:cxnLst/>
            <a:rect r="r" b="b" t="t" l="l"/>
            <a:pathLst>
              <a:path h="8566392" w="8547630">
                <a:moveTo>
                  <a:pt x="0" y="0"/>
                </a:moveTo>
                <a:lnTo>
                  <a:pt x="8547630" y="0"/>
                </a:lnTo>
                <a:lnTo>
                  <a:pt x="8547630" y="8566392"/>
                </a:lnTo>
                <a:lnTo>
                  <a:pt x="0" y="8566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3441641" y="-1720453"/>
            <a:ext cx="4063186" cy="4057410"/>
            <a:chOff x="0" y="0"/>
            <a:chExt cx="5417581" cy="5409880"/>
          </a:xfrm>
        </p:grpSpPr>
        <p:sp>
          <p:nvSpPr>
            <p:cNvPr name="Freeform 10" id="10"/>
            <p:cNvSpPr/>
            <p:nvPr/>
          </p:nvSpPr>
          <p:spPr>
            <a:xfrm flipH="false" flipV="false" rot="0">
              <a:off x="78359" y="23114"/>
              <a:ext cx="5417566" cy="5409946"/>
            </a:xfrm>
            <a:custGeom>
              <a:avLst/>
              <a:gdLst/>
              <a:ahLst/>
              <a:cxnLst/>
              <a:rect r="r" b="b" t="t" l="l"/>
              <a:pathLst>
                <a:path h="5409946" w="5417566">
                  <a:moveTo>
                    <a:pt x="5417566" y="2704719"/>
                  </a:moveTo>
                  <a:cubicBezTo>
                    <a:pt x="5417566" y="4198874"/>
                    <a:pt x="4204462" y="5409946"/>
                    <a:pt x="2708529" y="5409946"/>
                  </a:cubicBezTo>
                  <a:cubicBezTo>
                    <a:pt x="1212596" y="5409946"/>
                    <a:pt x="0" y="4198874"/>
                    <a:pt x="0" y="2704719"/>
                  </a:cubicBezTo>
                  <a:cubicBezTo>
                    <a:pt x="0" y="1210945"/>
                    <a:pt x="1212723" y="0"/>
                    <a:pt x="2708529" y="0"/>
                  </a:cubicBezTo>
                  <a:cubicBezTo>
                    <a:pt x="4204335" y="0"/>
                    <a:pt x="5417566" y="1210945"/>
                    <a:pt x="5417566" y="2704719"/>
                  </a:cubicBezTo>
                  <a:close/>
                </a:path>
              </a:pathLst>
            </a:custGeom>
            <a:solidFill>
              <a:srgbClr val="00648F"/>
            </a:solidFill>
          </p:spPr>
        </p:sp>
      </p:grpSp>
      <p:sp>
        <p:nvSpPr>
          <p:cNvPr name="Freeform 11" id="11"/>
          <p:cNvSpPr/>
          <p:nvPr/>
        </p:nvSpPr>
        <p:spPr>
          <a:xfrm flipH="false" flipV="false" rot="0">
            <a:off x="8150638" y="722705"/>
            <a:ext cx="1349012" cy="1349012"/>
          </a:xfrm>
          <a:custGeom>
            <a:avLst/>
            <a:gdLst/>
            <a:ahLst/>
            <a:cxnLst/>
            <a:rect r="r" b="b" t="t" l="l"/>
            <a:pathLst>
              <a:path h="1349012" w="1349012">
                <a:moveTo>
                  <a:pt x="0" y="0"/>
                </a:moveTo>
                <a:lnTo>
                  <a:pt x="1349012" y="0"/>
                </a:lnTo>
                <a:lnTo>
                  <a:pt x="1349012" y="1349012"/>
                </a:lnTo>
                <a:lnTo>
                  <a:pt x="0" y="1349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699333" y="1796583"/>
            <a:ext cx="4566743" cy="4191000"/>
          </a:xfrm>
          <a:prstGeom prst="rect">
            <a:avLst/>
          </a:prstGeom>
        </p:spPr>
        <p:txBody>
          <a:bodyPr anchor="t" rtlCol="false" tIns="0" lIns="0" bIns="0" rIns="0">
            <a:spAutoFit/>
          </a:bodyPr>
          <a:lstStyle/>
          <a:p>
            <a:pPr algn="l">
              <a:lnSpc>
                <a:spcPts val="32395"/>
              </a:lnSpc>
            </a:pPr>
            <a:r>
              <a:rPr lang="en-US" sz="26996">
                <a:solidFill>
                  <a:srgbClr val="E2583E"/>
                </a:solidFill>
                <a:latin typeface="Arimo"/>
                <a:ea typeface="Arimo"/>
                <a:cs typeface="Arimo"/>
                <a:sym typeface="Arimo"/>
              </a:rPr>
              <a:t>01</a:t>
            </a:r>
          </a:p>
        </p:txBody>
      </p:sp>
      <p:sp>
        <p:nvSpPr>
          <p:cNvPr name="Freeform 13" id="13"/>
          <p:cNvSpPr/>
          <p:nvPr/>
        </p:nvSpPr>
        <p:spPr>
          <a:xfrm flipH="false" flipV="false" rot="0">
            <a:off x="9740370" y="2554242"/>
            <a:ext cx="866486" cy="866486"/>
          </a:xfrm>
          <a:custGeom>
            <a:avLst/>
            <a:gdLst/>
            <a:ahLst/>
            <a:cxnLst/>
            <a:rect r="r" b="b" t="t" l="l"/>
            <a:pathLst>
              <a:path h="866486" w="866486">
                <a:moveTo>
                  <a:pt x="0" y="0"/>
                </a:moveTo>
                <a:lnTo>
                  <a:pt x="866486" y="0"/>
                </a:lnTo>
                <a:lnTo>
                  <a:pt x="866486" y="866486"/>
                </a:lnTo>
                <a:lnTo>
                  <a:pt x="0" y="8664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1749945" y="626955"/>
            <a:ext cx="770256" cy="770256"/>
          </a:xfrm>
          <a:custGeom>
            <a:avLst/>
            <a:gdLst/>
            <a:ahLst/>
            <a:cxnLst/>
            <a:rect r="r" b="b" t="t" l="l"/>
            <a:pathLst>
              <a:path h="770256" w="770256">
                <a:moveTo>
                  <a:pt x="0" y="0"/>
                </a:moveTo>
                <a:lnTo>
                  <a:pt x="770256" y="0"/>
                </a:lnTo>
                <a:lnTo>
                  <a:pt x="770256" y="770256"/>
                </a:lnTo>
                <a:lnTo>
                  <a:pt x="0" y="7702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0" y="8937988"/>
            <a:ext cx="1349012" cy="1349012"/>
          </a:xfrm>
          <a:custGeom>
            <a:avLst/>
            <a:gdLst/>
            <a:ahLst/>
            <a:cxnLst/>
            <a:rect r="r" b="b" t="t" l="l"/>
            <a:pathLst>
              <a:path h="1349012" w="1349012">
                <a:moveTo>
                  <a:pt x="0" y="0"/>
                </a:moveTo>
                <a:lnTo>
                  <a:pt x="1349012" y="0"/>
                </a:lnTo>
                <a:lnTo>
                  <a:pt x="1349012" y="1349012"/>
                </a:lnTo>
                <a:lnTo>
                  <a:pt x="0" y="13490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5039318" y="3520826"/>
            <a:ext cx="1875990" cy="1875990"/>
          </a:xfrm>
          <a:custGeom>
            <a:avLst/>
            <a:gdLst/>
            <a:ahLst/>
            <a:cxnLst/>
            <a:rect r="r" b="b" t="t" l="l"/>
            <a:pathLst>
              <a:path h="1875990" w="1875990">
                <a:moveTo>
                  <a:pt x="0" y="0"/>
                </a:moveTo>
                <a:lnTo>
                  <a:pt x="1875990" y="0"/>
                </a:lnTo>
                <a:lnTo>
                  <a:pt x="1875990" y="1875989"/>
                </a:lnTo>
                <a:lnTo>
                  <a:pt x="0" y="18759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310971" y="841014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431662">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2672378" y="1559339"/>
            <a:ext cx="3773963" cy="3674648"/>
          </a:xfrm>
          <a:custGeom>
            <a:avLst/>
            <a:gdLst/>
            <a:ahLst/>
            <a:cxnLst/>
            <a:rect r="r" b="b" t="t" l="l"/>
            <a:pathLst>
              <a:path h="3674648" w="3773963">
                <a:moveTo>
                  <a:pt x="0" y="0"/>
                </a:moveTo>
                <a:lnTo>
                  <a:pt x="3773963" y="0"/>
                </a:lnTo>
                <a:lnTo>
                  <a:pt x="3773963" y="3674649"/>
                </a:lnTo>
                <a:lnTo>
                  <a:pt x="0" y="3674649"/>
                </a:lnTo>
                <a:lnTo>
                  <a:pt x="0" y="0"/>
                </a:lnTo>
                <a:close/>
              </a:path>
            </a:pathLst>
          </a:custGeom>
          <a:blipFill>
            <a:blip r:embed="rId9"/>
            <a:stretch>
              <a:fillRect l="0" t="0" r="0" b="0"/>
            </a:stretch>
          </a:blipFill>
          <a:ln w="38100" cap="rnd">
            <a:solidFill>
              <a:srgbClr val="00648F"/>
            </a:solidFill>
            <a:prstDash val="solid"/>
            <a:round/>
          </a:ln>
        </p:spPr>
      </p:sp>
      <p:sp>
        <p:nvSpPr>
          <p:cNvPr name="Freeform 10" id="10"/>
          <p:cNvSpPr/>
          <p:nvPr/>
        </p:nvSpPr>
        <p:spPr>
          <a:xfrm flipH="false" flipV="false" rot="0">
            <a:off x="11912250" y="5886310"/>
            <a:ext cx="5294219" cy="2241111"/>
          </a:xfrm>
          <a:custGeom>
            <a:avLst/>
            <a:gdLst/>
            <a:ahLst/>
            <a:cxnLst/>
            <a:rect r="r" b="b" t="t" l="l"/>
            <a:pathLst>
              <a:path h="2241111" w="5294219">
                <a:moveTo>
                  <a:pt x="0" y="0"/>
                </a:moveTo>
                <a:lnTo>
                  <a:pt x="5294219" y="0"/>
                </a:lnTo>
                <a:lnTo>
                  <a:pt x="5294219" y="2241111"/>
                </a:lnTo>
                <a:lnTo>
                  <a:pt x="0" y="2241111"/>
                </a:lnTo>
                <a:lnTo>
                  <a:pt x="0" y="0"/>
                </a:lnTo>
                <a:close/>
              </a:path>
            </a:pathLst>
          </a:custGeom>
          <a:blipFill>
            <a:blip r:embed="rId10"/>
            <a:stretch>
              <a:fillRect l="0" t="0" r="0" b="0"/>
            </a:stretch>
          </a:blipFill>
          <a:ln w="38100" cap="sq">
            <a:solidFill>
              <a:srgbClr val="00648F"/>
            </a:solidFill>
            <a:prstDash val="solid"/>
            <a:miter/>
          </a:ln>
        </p:spPr>
      </p:sp>
      <p:sp>
        <p:nvSpPr>
          <p:cNvPr name="TextBox 11" id="11"/>
          <p:cNvSpPr txBox="true"/>
          <p:nvPr/>
        </p:nvSpPr>
        <p:spPr>
          <a:xfrm rot="0">
            <a:off x="794825" y="2241898"/>
            <a:ext cx="11008088" cy="5536608"/>
          </a:xfrm>
          <a:prstGeom prst="rect">
            <a:avLst/>
          </a:prstGeom>
        </p:spPr>
        <p:txBody>
          <a:bodyPr anchor="t" rtlCol="false" tIns="0" lIns="0" bIns="0" rIns="0">
            <a:spAutoFit/>
          </a:bodyPr>
          <a:lstStyle/>
          <a:p>
            <a:pPr algn="l" marL="660909" indent="-330455" lvl="1">
              <a:lnSpc>
                <a:spcPts val="3673"/>
              </a:lnSpc>
              <a:buFont typeface="Arial"/>
              <a:buChar char="•"/>
            </a:pPr>
            <a:r>
              <a:rPr lang="en-US" sz="3061">
                <a:solidFill>
                  <a:srgbClr val="00648F"/>
                </a:solidFill>
                <a:latin typeface="Arimo"/>
                <a:ea typeface="Arimo"/>
                <a:cs typeface="Arimo"/>
                <a:sym typeface="Arimo"/>
              </a:rPr>
              <a:t>The </a:t>
            </a:r>
            <a:r>
              <a:rPr lang="en-US" b="true" sz="3061">
                <a:solidFill>
                  <a:srgbClr val="00648F"/>
                </a:solidFill>
                <a:latin typeface="Arimo Bold"/>
                <a:ea typeface="Arimo Bold"/>
                <a:cs typeface="Arimo Bold"/>
                <a:sym typeface="Arimo Bold"/>
              </a:rPr>
              <a:t>top 3 sentences </a:t>
            </a:r>
            <a:r>
              <a:rPr lang="en-US" sz="3061">
                <a:solidFill>
                  <a:srgbClr val="00648F"/>
                </a:solidFill>
                <a:latin typeface="Arimo"/>
                <a:ea typeface="Arimo"/>
                <a:cs typeface="Arimo"/>
                <a:sym typeface="Arimo"/>
              </a:rPr>
              <a:t>most relevant to the query were ranked and extracted from each abstract, using the </a:t>
            </a:r>
            <a:r>
              <a:rPr lang="en-US" b="true" sz="3061" u="sng">
                <a:solidFill>
                  <a:srgbClr val="00648F"/>
                </a:solidFill>
                <a:latin typeface="Arimo Bold"/>
                <a:ea typeface="Arimo Bold"/>
                <a:cs typeface="Arimo Bold"/>
                <a:sym typeface="Arimo Bold"/>
                <a:hlinkClick r:id="rId11" tooltip="https://pypi.org/project/rank-bm25/"/>
              </a:rPr>
              <a:t>BM25</a:t>
            </a:r>
            <a:r>
              <a:rPr lang="en-US" sz="3061">
                <a:solidFill>
                  <a:srgbClr val="00648F"/>
                </a:solidFill>
                <a:latin typeface="Arimo"/>
                <a:ea typeface="Arimo"/>
                <a:cs typeface="Arimo"/>
                <a:sym typeface="Arimo"/>
              </a:rPr>
              <a:t> algorithm.</a:t>
            </a:r>
          </a:p>
          <a:p>
            <a:pPr algn="l">
              <a:lnSpc>
                <a:spcPts val="3673"/>
              </a:lnSpc>
            </a:pPr>
          </a:p>
          <a:p>
            <a:pPr algn="l">
              <a:lnSpc>
                <a:spcPts val="3673"/>
              </a:lnSpc>
            </a:pPr>
          </a:p>
          <a:p>
            <a:pPr algn="l" marL="660909" indent="-330455" lvl="1">
              <a:lnSpc>
                <a:spcPts val="3673"/>
              </a:lnSpc>
              <a:buFont typeface="Arial"/>
              <a:buChar char="•"/>
            </a:pPr>
            <a:r>
              <a:rPr lang="en-US" sz="3061">
                <a:solidFill>
                  <a:srgbClr val="00648F"/>
                </a:solidFill>
                <a:latin typeface="Arimo"/>
                <a:ea typeface="Arimo"/>
                <a:cs typeface="Arimo"/>
                <a:sym typeface="Arimo"/>
              </a:rPr>
              <a:t>The extracted top 3 sentences were passed to a </a:t>
            </a:r>
            <a:r>
              <a:rPr lang="en-US" b="true" sz="3061" u="sng">
                <a:solidFill>
                  <a:srgbClr val="00648F"/>
                </a:solidFill>
                <a:latin typeface="Arimo Bold"/>
                <a:ea typeface="Arimo Bold"/>
                <a:cs typeface="Arimo Bold"/>
                <a:sym typeface="Arimo Bold"/>
                <a:hlinkClick r:id="rId12" tooltip="https://huggingface.co/facebook/bart-large-cnn"/>
              </a:rPr>
              <a:t>Hugging Face BART</a:t>
            </a:r>
            <a:r>
              <a:rPr lang="en-US" sz="3061">
                <a:solidFill>
                  <a:srgbClr val="00648F"/>
                </a:solidFill>
                <a:latin typeface="Arimo"/>
                <a:ea typeface="Arimo"/>
                <a:cs typeface="Arimo"/>
                <a:sym typeface="Arimo"/>
              </a:rPr>
              <a:t> model for </a:t>
            </a:r>
            <a:r>
              <a:rPr lang="en-US" b="true" sz="3061">
                <a:solidFill>
                  <a:srgbClr val="00648F"/>
                </a:solidFill>
                <a:latin typeface="Arimo Bold"/>
                <a:ea typeface="Arimo Bold"/>
                <a:cs typeface="Arimo Bold"/>
                <a:sym typeface="Arimo Bold"/>
              </a:rPr>
              <a:t>summarization</a:t>
            </a:r>
            <a:r>
              <a:rPr lang="en-US" sz="3061">
                <a:solidFill>
                  <a:srgbClr val="00648F"/>
                </a:solidFill>
                <a:latin typeface="Arimo"/>
                <a:ea typeface="Arimo"/>
                <a:cs typeface="Arimo"/>
                <a:sym typeface="Arimo"/>
              </a:rPr>
              <a:t>.</a:t>
            </a:r>
          </a:p>
          <a:p>
            <a:pPr algn="l">
              <a:lnSpc>
                <a:spcPts val="3673"/>
              </a:lnSpc>
            </a:pPr>
          </a:p>
          <a:p>
            <a:pPr algn="l">
              <a:lnSpc>
                <a:spcPts val="3673"/>
              </a:lnSpc>
            </a:pPr>
          </a:p>
          <a:p>
            <a:pPr algn="l" marL="660909" indent="-330455" lvl="1">
              <a:lnSpc>
                <a:spcPts val="3673"/>
              </a:lnSpc>
              <a:buFont typeface="Arial"/>
              <a:buChar char="•"/>
            </a:pPr>
            <a:r>
              <a:rPr lang="en-US" sz="3061">
                <a:solidFill>
                  <a:srgbClr val="00648F"/>
                </a:solidFill>
                <a:latin typeface="Arimo"/>
                <a:ea typeface="Arimo"/>
                <a:cs typeface="Arimo"/>
                <a:sym typeface="Arimo"/>
              </a:rPr>
              <a:t> The summaries, along with the extracted sentences and original PubMed IDs, were saved to a CSV file.</a:t>
            </a:r>
          </a:p>
          <a:p>
            <a:pPr algn="l">
              <a:lnSpc>
                <a:spcPts val="3673"/>
              </a:lnSpc>
            </a:pPr>
          </a:p>
        </p:txBody>
      </p:sp>
      <p:sp>
        <p:nvSpPr>
          <p:cNvPr name="Freeform 12" id="12"/>
          <p:cNvSpPr/>
          <p:nvPr/>
        </p:nvSpPr>
        <p:spPr>
          <a:xfrm flipH="false" flipV="false" rot="0">
            <a:off x="15752218" y="4067714"/>
            <a:ext cx="2743424" cy="2754354"/>
          </a:xfrm>
          <a:custGeom>
            <a:avLst/>
            <a:gdLst/>
            <a:ahLst/>
            <a:cxnLst/>
            <a:rect r="r" b="b" t="t" l="l"/>
            <a:pathLst>
              <a:path h="2754354" w="2743424">
                <a:moveTo>
                  <a:pt x="0" y="0"/>
                </a:moveTo>
                <a:lnTo>
                  <a:pt x="2743424" y="0"/>
                </a:lnTo>
                <a:lnTo>
                  <a:pt x="2743424" y="2754354"/>
                </a:lnTo>
                <a:lnTo>
                  <a:pt x="0" y="27543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Reinforcing Our Observations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454537" y="2029773"/>
            <a:ext cx="9804763" cy="1912073"/>
          </a:xfrm>
          <a:custGeom>
            <a:avLst/>
            <a:gdLst/>
            <a:ahLst/>
            <a:cxnLst/>
            <a:rect r="r" b="b" t="t" l="l"/>
            <a:pathLst>
              <a:path h="1912073" w="9804763">
                <a:moveTo>
                  <a:pt x="0" y="0"/>
                </a:moveTo>
                <a:lnTo>
                  <a:pt x="9804763" y="0"/>
                </a:lnTo>
                <a:lnTo>
                  <a:pt x="9804763" y="1912072"/>
                </a:lnTo>
                <a:lnTo>
                  <a:pt x="0" y="1912072"/>
                </a:lnTo>
                <a:lnTo>
                  <a:pt x="0" y="0"/>
                </a:lnTo>
                <a:close/>
              </a:path>
            </a:pathLst>
          </a:custGeom>
          <a:blipFill>
            <a:blip r:embed="rId9"/>
            <a:stretch>
              <a:fillRect l="0" t="0" r="0" b="0"/>
            </a:stretch>
          </a:blipFill>
          <a:ln w="38100" cap="sq">
            <a:solidFill>
              <a:srgbClr val="00648F"/>
            </a:solidFill>
            <a:prstDash val="solid"/>
            <a:miter/>
          </a:ln>
        </p:spPr>
      </p:sp>
      <p:sp>
        <p:nvSpPr>
          <p:cNvPr name="Freeform 10" id="10"/>
          <p:cNvSpPr/>
          <p:nvPr/>
        </p:nvSpPr>
        <p:spPr>
          <a:xfrm flipH="false" flipV="false" rot="0">
            <a:off x="7464062" y="4285513"/>
            <a:ext cx="9796494" cy="1321521"/>
          </a:xfrm>
          <a:custGeom>
            <a:avLst/>
            <a:gdLst/>
            <a:ahLst/>
            <a:cxnLst/>
            <a:rect r="r" b="b" t="t" l="l"/>
            <a:pathLst>
              <a:path h="1321521" w="9796494">
                <a:moveTo>
                  <a:pt x="0" y="0"/>
                </a:moveTo>
                <a:lnTo>
                  <a:pt x="9796493" y="0"/>
                </a:lnTo>
                <a:lnTo>
                  <a:pt x="9796493" y="1321521"/>
                </a:lnTo>
                <a:lnTo>
                  <a:pt x="0" y="1321521"/>
                </a:lnTo>
                <a:lnTo>
                  <a:pt x="0" y="0"/>
                </a:lnTo>
                <a:close/>
              </a:path>
            </a:pathLst>
          </a:custGeom>
          <a:blipFill>
            <a:blip r:embed="rId10"/>
            <a:stretch>
              <a:fillRect l="0" t="0" r="0" b="0"/>
            </a:stretch>
          </a:blipFill>
          <a:ln w="38100" cap="sq">
            <a:solidFill>
              <a:srgbClr val="0082BA"/>
            </a:solidFill>
            <a:prstDash val="solid"/>
            <a:miter/>
          </a:ln>
        </p:spPr>
      </p:sp>
      <p:sp>
        <p:nvSpPr>
          <p:cNvPr name="Freeform 11" id="11"/>
          <p:cNvSpPr/>
          <p:nvPr/>
        </p:nvSpPr>
        <p:spPr>
          <a:xfrm flipH="false" flipV="false" rot="0">
            <a:off x="7453281" y="5607034"/>
            <a:ext cx="9806019" cy="1651690"/>
          </a:xfrm>
          <a:custGeom>
            <a:avLst/>
            <a:gdLst/>
            <a:ahLst/>
            <a:cxnLst/>
            <a:rect r="r" b="b" t="t" l="l"/>
            <a:pathLst>
              <a:path h="1651690" w="9806019">
                <a:moveTo>
                  <a:pt x="0" y="0"/>
                </a:moveTo>
                <a:lnTo>
                  <a:pt x="9806019" y="0"/>
                </a:lnTo>
                <a:lnTo>
                  <a:pt x="9806019" y="1651689"/>
                </a:lnTo>
                <a:lnTo>
                  <a:pt x="0" y="1651689"/>
                </a:lnTo>
                <a:lnTo>
                  <a:pt x="0" y="0"/>
                </a:lnTo>
                <a:close/>
              </a:path>
            </a:pathLst>
          </a:custGeom>
          <a:blipFill>
            <a:blip r:embed="rId11"/>
            <a:stretch>
              <a:fillRect l="0" t="-55" r="0" b="-55"/>
            </a:stretch>
          </a:blipFill>
          <a:ln w="38100" cap="sq">
            <a:solidFill>
              <a:srgbClr val="0082BA"/>
            </a:solidFill>
            <a:prstDash val="solid"/>
            <a:miter/>
          </a:ln>
        </p:spPr>
      </p:sp>
      <p:sp>
        <p:nvSpPr>
          <p:cNvPr name="Freeform 12" id="12"/>
          <p:cNvSpPr/>
          <p:nvPr/>
        </p:nvSpPr>
        <p:spPr>
          <a:xfrm flipH="false" flipV="false" rot="0">
            <a:off x="7453281" y="7264280"/>
            <a:ext cx="9804763" cy="1581413"/>
          </a:xfrm>
          <a:custGeom>
            <a:avLst/>
            <a:gdLst/>
            <a:ahLst/>
            <a:cxnLst/>
            <a:rect r="r" b="b" t="t" l="l"/>
            <a:pathLst>
              <a:path h="1581413" w="9804763">
                <a:moveTo>
                  <a:pt x="0" y="0"/>
                </a:moveTo>
                <a:lnTo>
                  <a:pt x="9804764" y="0"/>
                </a:lnTo>
                <a:lnTo>
                  <a:pt x="9804764" y="1581413"/>
                </a:lnTo>
                <a:lnTo>
                  <a:pt x="0" y="1581413"/>
                </a:lnTo>
                <a:lnTo>
                  <a:pt x="0" y="0"/>
                </a:lnTo>
                <a:close/>
              </a:path>
            </a:pathLst>
          </a:custGeom>
          <a:blipFill>
            <a:blip r:embed="rId12"/>
            <a:stretch>
              <a:fillRect l="0" t="0" r="0" b="0"/>
            </a:stretch>
          </a:blipFill>
          <a:ln w="38100" cap="sq">
            <a:solidFill>
              <a:srgbClr val="0082BA"/>
            </a:solidFill>
            <a:prstDash val="solid"/>
            <a:miter/>
          </a:ln>
        </p:spPr>
      </p:sp>
      <p:sp>
        <p:nvSpPr>
          <p:cNvPr name="TextBox 13" id="13"/>
          <p:cNvSpPr txBox="true"/>
          <p:nvPr/>
        </p:nvSpPr>
        <p:spPr>
          <a:xfrm rot="0">
            <a:off x="1028700" y="411577"/>
            <a:ext cx="12870723" cy="1057275"/>
          </a:xfrm>
          <a:prstGeom prst="rect">
            <a:avLst/>
          </a:prstGeom>
        </p:spPr>
        <p:txBody>
          <a:bodyPr anchor="t" rtlCol="false" tIns="0" lIns="0" bIns="0" rIns="0">
            <a:spAutoFit/>
          </a:bodyPr>
          <a:lstStyle/>
          <a:p>
            <a:pPr algn="l">
              <a:lnSpc>
                <a:spcPts val="8159"/>
              </a:lnSpc>
            </a:pPr>
            <a:r>
              <a:rPr lang="en-US" b="true" sz="6799">
                <a:solidFill>
                  <a:srgbClr val="041834"/>
                </a:solidFill>
                <a:latin typeface="Arimo Bold"/>
                <a:ea typeface="Arimo Bold"/>
                <a:cs typeface="Arimo Bold"/>
                <a:sym typeface="Arimo Bold"/>
              </a:rPr>
              <a:t>Reinforcing Our Observations</a:t>
            </a:r>
          </a:p>
        </p:txBody>
      </p:sp>
      <p:sp>
        <p:nvSpPr>
          <p:cNvPr name="TextBox 14" id="14"/>
          <p:cNvSpPr txBox="true"/>
          <p:nvPr/>
        </p:nvSpPr>
        <p:spPr>
          <a:xfrm rot="0">
            <a:off x="1028700" y="1799488"/>
            <a:ext cx="5669527" cy="2486025"/>
          </a:xfrm>
          <a:prstGeom prst="rect">
            <a:avLst/>
          </a:prstGeom>
        </p:spPr>
        <p:txBody>
          <a:bodyPr anchor="t" rtlCol="false" tIns="0" lIns="0" bIns="0" rIns="0">
            <a:spAutoFit/>
          </a:bodyPr>
          <a:lstStyle/>
          <a:p>
            <a:pPr algn="ctr">
              <a:lnSpc>
                <a:spcPts val="4199"/>
              </a:lnSpc>
            </a:pPr>
          </a:p>
          <a:p>
            <a:pPr algn="ctr">
              <a:lnSpc>
                <a:spcPts val="4199"/>
              </a:lnSpc>
            </a:pPr>
            <a:r>
              <a:rPr lang="en-US" sz="3499" b="true">
                <a:solidFill>
                  <a:srgbClr val="00648F"/>
                </a:solidFill>
                <a:latin typeface="Arimo Bold"/>
                <a:ea typeface="Arimo Bold"/>
                <a:cs typeface="Arimo Bold"/>
                <a:sym typeface="Arimo Bold"/>
              </a:rPr>
              <a:t>Cosine similarity scores output for the top 50 most relevant PubMed articles.</a:t>
            </a:r>
          </a:p>
          <a:p>
            <a:pPr algn="ctr">
              <a:lnSpc>
                <a:spcPts val="2971"/>
              </a:lnSpc>
            </a:pPr>
          </a:p>
        </p:txBody>
      </p:sp>
      <p:sp>
        <p:nvSpPr>
          <p:cNvPr name="TextBox 15" id="15"/>
          <p:cNvSpPr txBox="true"/>
          <p:nvPr/>
        </p:nvSpPr>
        <p:spPr>
          <a:xfrm rot="0">
            <a:off x="1028700" y="5868073"/>
            <a:ext cx="5856904" cy="1657350"/>
          </a:xfrm>
          <a:prstGeom prst="rect">
            <a:avLst/>
          </a:prstGeom>
        </p:spPr>
        <p:txBody>
          <a:bodyPr anchor="t" rtlCol="false" tIns="0" lIns="0" bIns="0" rIns="0">
            <a:spAutoFit/>
          </a:bodyPr>
          <a:lstStyle/>
          <a:p>
            <a:pPr algn="ctr">
              <a:lnSpc>
                <a:spcPts val="4319"/>
              </a:lnSpc>
              <a:spcBef>
                <a:spcPct val="0"/>
              </a:spcBef>
            </a:pPr>
            <a:r>
              <a:rPr lang="en-US" b="true" sz="3599">
                <a:solidFill>
                  <a:srgbClr val="0082BA"/>
                </a:solidFill>
                <a:latin typeface="Arimo Bold"/>
                <a:ea typeface="Arimo Bold"/>
                <a:cs typeface="Arimo Bold"/>
                <a:sym typeface="Arimo Bold"/>
              </a:rPr>
              <a:t>Some examples of summarized articles that back up our findings.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grpSp>
        <p:nvGrpSpPr>
          <p:cNvPr name="Group 2" id="2"/>
          <p:cNvGrpSpPr/>
          <p:nvPr/>
        </p:nvGrpSpPr>
        <p:grpSpPr>
          <a:xfrm rot="-10800000">
            <a:off x="-2712242" y="-987254"/>
            <a:ext cx="4138690" cy="4132502"/>
            <a:chOff x="0" y="0"/>
            <a:chExt cx="5518253" cy="5510003"/>
          </a:xfrm>
        </p:grpSpPr>
        <p:sp>
          <p:nvSpPr>
            <p:cNvPr name="Freeform 3" id="3"/>
            <p:cNvSpPr/>
            <p:nvPr/>
          </p:nvSpPr>
          <p:spPr>
            <a:xfrm flipH="false" flipV="false" rot="0">
              <a:off x="79756" y="23495"/>
              <a:ext cx="5518277" cy="5510022"/>
            </a:xfrm>
            <a:custGeom>
              <a:avLst/>
              <a:gdLst/>
              <a:ahLst/>
              <a:cxnLst/>
              <a:rect r="r" b="b" t="t" l="l"/>
              <a:pathLst>
                <a:path h="5510022" w="5518277">
                  <a:moveTo>
                    <a:pt x="5518277" y="2754757"/>
                  </a:moveTo>
                  <a:cubicBezTo>
                    <a:pt x="5518277" y="4276471"/>
                    <a:pt x="4282567" y="5510022"/>
                    <a:pt x="2758948" y="5510022"/>
                  </a:cubicBezTo>
                  <a:cubicBezTo>
                    <a:pt x="1235329" y="5510022"/>
                    <a:pt x="0" y="4276598"/>
                    <a:pt x="0" y="2754757"/>
                  </a:cubicBezTo>
                  <a:cubicBezTo>
                    <a:pt x="0" y="1233424"/>
                    <a:pt x="1235329" y="0"/>
                    <a:pt x="2758948" y="0"/>
                  </a:cubicBezTo>
                  <a:cubicBezTo>
                    <a:pt x="4282567" y="0"/>
                    <a:pt x="5518277" y="1233424"/>
                    <a:pt x="5518277" y="2754757"/>
                  </a:cubicBezTo>
                  <a:close/>
                </a:path>
              </a:pathLst>
            </a:custGeom>
            <a:solidFill>
              <a:srgbClr val="6BC1D1"/>
            </a:solidFill>
          </p:spPr>
        </p:sp>
      </p:grpSp>
      <p:sp>
        <p:nvSpPr>
          <p:cNvPr name="Freeform 4" id="4"/>
          <p:cNvSpPr/>
          <p:nvPr/>
        </p:nvSpPr>
        <p:spPr>
          <a:xfrm flipH="false" flipV="false" rot="0">
            <a:off x="16750850" y="-79472"/>
            <a:ext cx="1099078" cy="2477124"/>
          </a:xfrm>
          <a:custGeom>
            <a:avLst/>
            <a:gdLst/>
            <a:ahLst/>
            <a:cxnLst/>
            <a:rect r="r" b="b" t="t" l="l"/>
            <a:pathLst>
              <a:path h="2477124" w="1099078">
                <a:moveTo>
                  <a:pt x="0" y="0"/>
                </a:moveTo>
                <a:lnTo>
                  <a:pt x="1099078" y="0"/>
                </a:lnTo>
                <a:lnTo>
                  <a:pt x="1099078" y="2477124"/>
                </a:lnTo>
                <a:lnTo>
                  <a:pt x="0" y="24771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65885" y="4539692"/>
            <a:ext cx="11589171" cy="14040520"/>
          </a:xfrm>
          <a:custGeom>
            <a:avLst/>
            <a:gdLst/>
            <a:ahLst/>
            <a:cxnLst/>
            <a:rect r="r" b="b" t="t" l="l"/>
            <a:pathLst>
              <a:path h="14040520" w="11589171">
                <a:moveTo>
                  <a:pt x="0" y="0"/>
                </a:moveTo>
                <a:lnTo>
                  <a:pt x="11589170" y="0"/>
                </a:lnTo>
                <a:lnTo>
                  <a:pt x="11589170" y="14040520"/>
                </a:lnTo>
                <a:lnTo>
                  <a:pt x="0" y="140405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5828450" y="995068"/>
            <a:ext cx="590274" cy="590274"/>
            <a:chOff x="0" y="0"/>
            <a:chExt cx="787032" cy="787032"/>
          </a:xfrm>
        </p:grpSpPr>
        <p:sp>
          <p:nvSpPr>
            <p:cNvPr name="Freeform 7" id="7"/>
            <p:cNvSpPr/>
            <p:nvPr/>
          </p:nvSpPr>
          <p:spPr>
            <a:xfrm flipH="false" flipV="false" rot="0">
              <a:off x="0" y="0"/>
              <a:ext cx="787019" cy="787019"/>
            </a:xfrm>
            <a:custGeom>
              <a:avLst/>
              <a:gdLst/>
              <a:ahLst/>
              <a:cxnLst/>
              <a:rect r="r" b="b" t="t" l="l"/>
              <a:pathLst>
                <a:path h="787019" w="787019">
                  <a:moveTo>
                    <a:pt x="0" y="265938"/>
                  </a:moveTo>
                  <a:lnTo>
                    <a:pt x="265938" y="265938"/>
                  </a:lnTo>
                  <a:lnTo>
                    <a:pt x="265938" y="0"/>
                  </a:lnTo>
                  <a:lnTo>
                    <a:pt x="521081" y="0"/>
                  </a:lnTo>
                  <a:lnTo>
                    <a:pt x="521081" y="265938"/>
                  </a:lnTo>
                  <a:lnTo>
                    <a:pt x="787019" y="265938"/>
                  </a:lnTo>
                  <a:lnTo>
                    <a:pt x="787019" y="521081"/>
                  </a:lnTo>
                  <a:lnTo>
                    <a:pt x="521081" y="521081"/>
                  </a:lnTo>
                  <a:lnTo>
                    <a:pt x="521081" y="787019"/>
                  </a:lnTo>
                  <a:lnTo>
                    <a:pt x="265938" y="787019"/>
                  </a:lnTo>
                  <a:lnTo>
                    <a:pt x="265938" y="521081"/>
                  </a:lnTo>
                  <a:lnTo>
                    <a:pt x="0" y="521081"/>
                  </a:lnTo>
                  <a:close/>
                </a:path>
              </a:pathLst>
            </a:custGeom>
            <a:solidFill>
              <a:srgbClr val="B6E3F1"/>
            </a:solidFill>
          </p:spPr>
        </p:sp>
      </p:grpSp>
      <p:sp>
        <p:nvSpPr>
          <p:cNvPr name="TextBox 8" id="8"/>
          <p:cNvSpPr txBox="true"/>
          <p:nvPr/>
        </p:nvSpPr>
        <p:spPr>
          <a:xfrm rot="0">
            <a:off x="3548745" y="320117"/>
            <a:ext cx="11621064" cy="8334375"/>
          </a:xfrm>
          <a:prstGeom prst="rect">
            <a:avLst/>
          </a:prstGeom>
        </p:spPr>
        <p:txBody>
          <a:bodyPr anchor="t" rtlCol="false" tIns="0" lIns="0" bIns="0" rIns="0">
            <a:spAutoFit/>
          </a:bodyPr>
          <a:lstStyle/>
          <a:p>
            <a:pPr algn="ctr">
              <a:lnSpc>
                <a:spcPts val="32604"/>
              </a:lnSpc>
            </a:pPr>
            <a:r>
              <a:rPr lang="en-US" sz="27170">
                <a:solidFill>
                  <a:srgbClr val="E2583E"/>
                </a:solidFill>
                <a:latin typeface="Arimo"/>
                <a:ea typeface="Arimo"/>
                <a:cs typeface="Arimo"/>
                <a:sym typeface="Arimo"/>
              </a:rPr>
              <a:t>05</a:t>
            </a:r>
          </a:p>
          <a:p>
            <a:pPr algn="ctr">
              <a:lnSpc>
                <a:spcPts val="16178"/>
              </a:lnSpc>
            </a:pPr>
            <a:r>
              <a:rPr lang="en-US" sz="13481">
                <a:solidFill>
                  <a:srgbClr val="E2583E"/>
                </a:solidFill>
                <a:latin typeface="Arimo"/>
                <a:ea typeface="Arimo"/>
                <a:cs typeface="Arimo"/>
                <a:sym typeface="Arimo"/>
              </a:rPr>
              <a:t>Lessons/</a:t>
            </a:r>
          </a:p>
          <a:p>
            <a:pPr algn="ctr">
              <a:lnSpc>
                <a:spcPts val="16178"/>
              </a:lnSpc>
            </a:pPr>
            <a:r>
              <a:rPr lang="en-US" sz="13481">
                <a:solidFill>
                  <a:srgbClr val="E2583E"/>
                </a:solidFill>
                <a:latin typeface="Arimo"/>
                <a:ea typeface="Arimo"/>
                <a:cs typeface="Arimo"/>
                <a:sym typeface="Arimo"/>
              </a:rPr>
              <a:t>Conclusions</a:t>
            </a:r>
          </a:p>
        </p:txBody>
      </p:sp>
      <p:sp>
        <p:nvSpPr>
          <p:cNvPr name="Freeform 9" id="9"/>
          <p:cNvSpPr/>
          <p:nvPr/>
        </p:nvSpPr>
        <p:spPr>
          <a:xfrm flipH="false" flipV="false" rot="0">
            <a:off x="14091008" y="4256454"/>
            <a:ext cx="4839981" cy="6379592"/>
          </a:xfrm>
          <a:custGeom>
            <a:avLst/>
            <a:gdLst/>
            <a:ahLst/>
            <a:cxnLst/>
            <a:rect r="r" b="b" t="t" l="l"/>
            <a:pathLst>
              <a:path h="6379592" w="4839981">
                <a:moveTo>
                  <a:pt x="0" y="0"/>
                </a:moveTo>
                <a:lnTo>
                  <a:pt x="4839981" y="0"/>
                </a:lnTo>
                <a:lnTo>
                  <a:pt x="4839981" y="6379593"/>
                </a:lnTo>
                <a:lnTo>
                  <a:pt x="0" y="6379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881173">
            <a:off x="2504017" y="845474"/>
            <a:ext cx="3104356" cy="3104356"/>
          </a:xfrm>
          <a:custGeom>
            <a:avLst/>
            <a:gdLst/>
            <a:ahLst/>
            <a:cxnLst/>
            <a:rect r="r" b="b" t="t" l="l"/>
            <a:pathLst>
              <a:path h="3104356" w="3104356">
                <a:moveTo>
                  <a:pt x="0" y="0"/>
                </a:moveTo>
                <a:lnTo>
                  <a:pt x="3104357" y="0"/>
                </a:lnTo>
                <a:lnTo>
                  <a:pt x="3104357" y="3104356"/>
                </a:lnTo>
                <a:lnTo>
                  <a:pt x="0" y="31043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6314" y="7557890"/>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5633382" y="8244359"/>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718098">
            <a:off x="14760085" y="0"/>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278410" y="566882"/>
            <a:ext cx="15323337" cy="3114675"/>
          </a:xfrm>
          <a:prstGeom prst="rect">
            <a:avLst/>
          </a:prstGeom>
        </p:spPr>
        <p:txBody>
          <a:bodyPr anchor="t" rtlCol="false" tIns="0" lIns="0" bIns="0" rIns="0">
            <a:spAutoFit/>
          </a:bodyPr>
          <a:lstStyle/>
          <a:p>
            <a:pPr algn="ctr">
              <a:lnSpc>
                <a:spcPts val="8159"/>
              </a:lnSpc>
            </a:pPr>
            <a:r>
              <a:rPr lang="en-US" sz="6799" b="true">
                <a:solidFill>
                  <a:srgbClr val="041834"/>
                </a:solidFill>
                <a:latin typeface="Arimo Bold"/>
                <a:ea typeface="Arimo Bold"/>
                <a:cs typeface="Arimo Bold"/>
                <a:sym typeface="Arimo Bold"/>
              </a:rPr>
              <a:t>What Model is Best at Predicting Hospital Deaths?</a:t>
            </a:r>
          </a:p>
          <a:p>
            <a:pPr algn="ctr">
              <a:lnSpc>
                <a:spcPts val="8159"/>
              </a:lnSpc>
            </a:pPr>
          </a:p>
        </p:txBody>
      </p:sp>
      <p:sp>
        <p:nvSpPr>
          <p:cNvPr name="TextBox 10" id="10"/>
          <p:cNvSpPr txBox="true"/>
          <p:nvPr/>
        </p:nvSpPr>
        <p:spPr>
          <a:xfrm rot="0">
            <a:off x="3871365" y="2929800"/>
            <a:ext cx="7683273" cy="2752725"/>
          </a:xfrm>
          <a:prstGeom prst="rect">
            <a:avLst/>
          </a:prstGeom>
        </p:spPr>
        <p:txBody>
          <a:bodyPr anchor="t" rtlCol="false" tIns="0" lIns="0" bIns="0" rIns="0">
            <a:spAutoFit/>
          </a:bodyPr>
          <a:lstStyle/>
          <a:p>
            <a:pPr algn="ctr">
              <a:lnSpc>
                <a:spcPts val="10768"/>
              </a:lnSpc>
            </a:pPr>
            <a:r>
              <a:rPr lang="en-US" b="true" sz="8974">
                <a:solidFill>
                  <a:srgbClr val="E2583E"/>
                </a:solidFill>
                <a:latin typeface="Arimo Bold"/>
                <a:ea typeface="Arimo Bold"/>
                <a:cs typeface="Arimo Bold"/>
                <a:sym typeface="Arimo Bold"/>
              </a:rPr>
              <a:t>MLP with SMOTENC</a:t>
            </a:r>
          </a:p>
        </p:txBody>
      </p:sp>
      <p:sp>
        <p:nvSpPr>
          <p:cNvPr name="TextBox 11" id="11"/>
          <p:cNvSpPr txBox="true"/>
          <p:nvPr/>
        </p:nvSpPr>
        <p:spPr>
          <a:xfrm rot="0">
            <a:off x="2560469" y="6342546"/>
            <a:ext cx="9217709" cy="3790950"/>
          </a:xfrm>
          <a:prstGeom prst="rect">
            <a:avLst/>
          </a:prstGeom>
        </p:spPr>
        <p:txBody>
          <a:bodyPr anchor="t" rtlCol="false" tIns="0" lIns="0" bIns="0" rIns="0">
            <a:spAutoFit/>
          </a:bodyPr>
          <a:lstStyle/>
          <a:p>
            <a:pPr algn="ctr">
              <a:lnSpc>
                <a:spcPts val="3050"/>
              </a:lnSpc>
              <a:spcBef>
                <a:spcPct val="0"/>
              </a:spcBef>
            </a:pPr>
          </a:p>
          <a:p>
            <a:pPr algn="l" marL="591936" indent="-295968" lvl="1">
              <a:lnSpc>
                <a:spcPts val="3290"/>
              </a:lnSpc>
              <a:spcBef>
                <a:spcPct val="0"/>
              </a:spcBef>
              <a:buFont typeface="Arial"/>
              <a:buChar char="•"/>
            </a:pPr>
            <a:r>
              <a:rPr lang="en-US" sz="2741">
                <a:solidFill>
                  <a:srgbClr val="041834"/>
                </a:solidFill>
                <a:latin typeface="Arimo"/>
                <a:ea typeface="Arimo"/>
                <a:cs typeface="Arimo"/>
                <a:sym typeface="Arimo"/>
              </a:rPr>
              <a:t>For all models we can </a:t>
            </a:r>
            <a:r>
              <a:rPr lang="en-US" b="true" sz="2741">
                <a:solidFill>
                  <a:srgbClr val="041834"/>
                </a:solidFill>
                <a:latin typeface="Arimo Bold"/>
                <a:ea typeface="Arimo Bold"/>
                <a:cs typeface="Arimo Bold"/>
                <a:sym typeface="Arimo Bold"/>
              </a:rPr>
              <a:t>adjust threshold to balance precision and recall</a:t>
            </a:r>
          </a:p>
          <a:p>
            <a:pPr algn="l" marL="1183873" indent="-394624" lvl="2">
              <a:lnSpc>
                <a:spcPts val="3290"/>
              </a:lnSpc>
              <a:spcBef>
                <a:spcPct val="0"/>
              </a:spcBef>
              <a:buFont typeface="Arial"/>
              <a:buChar char="⚬"/>
            </a:pPr>
            <a:r>
              <a:rPr lang="en-US" sz="2741">
                <a:solidFill>
                  <a:srgbClr val="041834"/>
                </a:solidFill>
                <a:latin typeface="Arimo"/>
                <a:ea typeface="Arimo"/>
                <a:cs typeface="Arimo"/>
                <a:sym typeface="Arimo"/>
              </a:rPr>
              <a:t>results in Low False Negatives at expense of more False Positives </a:t>
            </a:r>
          </a:p>
          <a:p>
            <a:pPr algn="l">
              <a:lnSpc>
                <a:spcPts val="3050"/>
              </a:lnSpc>
              <a:spcBef>
                <a:spcPct val="0"/>
              </a:spcBef>
            </a:pPr>
          </a:p>
          <a:p>
            <a:pPr algn="l" marL="656705" indent="-328352" lvl="1">
              <a:lnSpc>
                <a:spcPts val="3650"/>
              </a:lnSpc>
              <a:spcBef>
                <a:spcPct val="0"/>
              </a:spcBef>
              <a:buFont typeface="Arial"/>
              <a:buChar char="•"/>
            </a:pPr>
            <a:r>
              <a:rPr lang="en-US" b="true" sz="3041">
                <a:solidFill>
                  <a:srgbClr val="041834"/>
                </a:solidFill>
                <a:latin typeface="Arimo Bold"/>
                <a:ea typeface="Arimo Bold"/>
                <a:cs typeface="Arimo Bold"/>
                <a:sym typeface="Arimo Bold"/>
              </a:rPr>
              <a:t>Most important features:</a:t>
            </a:r>
            <a:r>
              <a:rPr lang="en-US" sz="3041">
                <a:solidFill>
                  <a:srgbClr val="041834"/>
                </a:solidFill>
                <a:latin typeface="Arimo"/>
                <a:ea typeface="Arimo"/>
                <a:cs typeface="Arimo"/>
                <a:sym typeface="Arimo"/>
              </a:rPr>
              <a:t> Age, ventilated, Glasgow Coma Scale Total</a:t>
            </a:r>
          </a:p>
          <a:p>
            <a:pPr algn="l">
              <a:lnSpc>
                <a:spcPts val="3650"/>
              </a:lnSpc>
              <a:spcBef>
                <a:spcPct val="0"/>
              </a:spcBef>
            </a:pPr>
          </a:p>
        </p:txBody>
      </p:sp>
      <p:sp>
        <p:nvSpPr>
          <p:cNvPr name="Freeform 12" id="12"/>
          <p:cNvSpPr/>
          <p:nvPr/>
        </p:nvSpPr>
        <p:spPr>
          <a:xfrm flipH="false" flipV="false" rot="0">
            <a:off x="885607" y="2230320"/>
            <a:ext cx="3439362" cy="3798492"/>
          </a:xfrm>
          <a:custGeom>
            <a:avLst/>
            <a:gdLst/>
            <a:ahLst/>
            <a:cxnLst/>
            <a:rect r="r" b="b" t="t" l="l"/>
            <a:pathLst>
              <a:path h="3798492" w="3439362">
                <a:moveTo>
                  <a:pt x="0" y="0"/>
                </a:moveTo>
                <a:lnTo>
                  <a:pt x="3439362" y="0"/>
                </a:lnTo>
                <a:lnTo>
                  <a:pt x="3439362" y="3798492"/>
                </a:lnTo>
                <a:lnTo>
                  <a:pt x="0" y="37984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006552" y="3059255"/>
            <a:ext cx="4106987" cy="5170340"/>
          </a:xfrm>
          <a:prstGeom prst="rect">
            <a:avLst/>
          </a:prstGeom>
        </p:spPr>
        <p:txBody>
          <a:bodyPr anchor="t" rtlCol="false" tIns="0" lIns="0" bIns="0" rIns="0">
            <a:spAutoFit/>
          </a:bodyPr>
          <a:lstStyle/>
          <a:p>
            <a:pPr algn="l">
              <a:lnSpc>
                <a:spcPts val="5870"/>
              </a:lnSpc>
            </a:pPr>
            <a:r>
              <a:rPr lang="en-US" sz="4193" b="true">
                <a:solidFill>
                  <a:srgbClr val="00648F"/>
                </a:solidFill>
                <a:latin typeface="Canva Sans Bold"/>
                <a:ea typeface="Canva Sans Bold"/>
                <a:cs typeface="Canva Sans Bold"/>
                <a:sym typeface="Canva Sans Bold"/>
              </a:rPr>
              <a:t>Accuracy: .9271</a:t>
            </a:r>
          </a:p>
          <a:p>
            <a:pPr algn="l">
              <a:lnSpc>
                <a:spcPts val="5870"/>
              </a:lnSpc>
            </a:pPr>
            <a:r>
              <a:rPr lang="en-US" sz="4193" b="true">
                <a:solidFill>
                  <a:srgbClr val="00648F"/>
                </a:solidFill>
                <a:latin typeface="Canva Sans Bold"/>
                <a:ea typeface="Canva Sans Bold"/>
                <a:cs typeface="Canva Sans Bold"/>
                <a:sym typeface="Canva Sans Bold"/>
              </a:rPr>
              <a:t>Precision: .9457</a:t>
            </a:r>
          </a:p>
          <a:p>
            <a:pPr algn="l">
              <a:lnSpc>
                <a:spcPts val="5870"/>
              </a:lnSpc>
            </a:pPr>
            <a:r>
              <a:rPr lang="en-US" sz="4193" b="true">
                <a:solidFill>
                  <a:srgbClr val="00648F"/>
                </a:solidFill>
                <a:latin typeface="Canva Sans Bold"/>
                <a:ea typeface="Canva Sans Bold"/>
                <a:cs typeface="Canva Sans Bold"/>
                <a:sym typeface="Canva Sans Bold"/>
              </a:rPr>
              <a:t>Recall: .9018</a:t>
            </a:r>
          </a:p>
          <a:p>
            <a:pPr algn="l">
              <a:lnSpc>
                <a:spcPts val="5870"/>
              </a:lnSpc>
            </a:pPr>
            <a:r>
              <a:rPr lang="en-US" sz="4193" b="true">
                <a:solidFill>
                  <a:srgbClr val="00648F"/>
                </a:solidFill>
                <a:latin typeface="Canva Sans Bold"/>
                <a:ea typeface="Canva Sans Bold"/>
                <a:cs typeface="Canva Sans Bold"/>
                <a:sym typeface="Canva Sans Bold"/>
              </a:rPr>
              <a:t>F1-Score: .92</a:t>
            </a:r>
          </a:p>
          <a:p>
            <a:pPr algn="l">
              <a:lnSpc>
                <a:spcPts val="5870"/>
              </a:lnSpc>
            </a:pPr>
            <a:r>
              <a:rPr lang="en-US" sz="4193" b="true">
                <a:solidFill>
                  <a:srgbClr val="00648F"/>
                </a:solidFill>
                <a:latin typeface="Canva Sans Bold"/>
                <a:ea typeface="Canva Sans Bold"/>
                <a:cs typeface="Canva Sans Bold"/>
                <a:sym typeface="Canva Sans Bold"/>
              </a:rPr>
              <a:t>ROC AUC: .985</a:t>
            </a:r>
          </a:p>
          <a:p>
            <a:pPr algn="l">
              <a:lnSpc>
                <a:spcPts val="5870"/>
              </a:lnSpc>
            </a:pPr>
            <a:r>
              <a:rPr lang="en-US" sz="4193" b="true">
                <a:solidFill>
                  <a:srgbClr val="00648F"/>
                </a:solidFill>
                <a:latin typeface="Canva Sans Bold"/>
                <a:ea typeface="Canva Sans Bold"/>
                <a:cs typeface="Canva Sans Bold"/>
                <a:sym typeface="Canva Sans Bold"/>
              </a:rPr>
              <a:t>PR AUC: .9837</a:t>
            </a:r>
          </a:p>
          <a:p>
            <a:pPr algn="l">
              <a:lnSpc>
                <a:spcPts val="5870"/>
              </a:lnSpc>
            </a:pPr>
          </a:p>
        </p:txBody>
      </p:sp>
      <p:sp>
        <p:nvSpPr>
          <p:cNvPr name="Freeform 14" id="14"/>
          <p:cNvSpPr/>
          <p:nvPr/>
        </p:nvSpPr>
        <p:spPr>
          <a:xfrm flipH="false" flipV="false" rot="0">
            <a:off x="2599822" y="6111969"/>
            <a:ext cx="9178356" cy="4121916"/>
          </a:xfrm>
          <a:custGeom>
            <a:avLst/>
            <a:gdLst/>
            <a:ahLst/>
            <a:cxnLst/>
            <a:rect r="r" b="b" t="t" l="l"/>
            <a:pathLst>
              <a:path h="4121916" w="9178356">
                <a:moveTo>
                  <a:pt x="0" y="0"/>
                </a:moveTo>
                <a:lnTo>
                  <a:pt x="9178357" y="0"/>
                </a:lnTo>
                <a:lnTo>
                  <a:pt x="9178357" y="4121917"/>
                </a:lnTo>
                <a:lnTo>
                  <a:pt x="0" y="4121917"/>
                </a:lnTo>
                <a:lnTo>
                  <a:pt x="0" y="0"/>
                </a:lnTo>
                <a:close/>
              </a:path>
            </a:pathLst>
          </a:custGeom>
          <a:blipFill>
            <a:blip r:embed="rId11">
              <a:alphaModFix amt="44999"/>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79549" y="7970497"/>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446341" y="8396627"/>
            <a:ext cx="1625918" cy="1723347"/>
          </a:xfrm>
          <a:custGeom>
            <a:avLst/>
            <a:gdLst/>
            <a:ahLst/>
            <a:cxnLst/>
            <a:rect r="r" b="b" t="t" l="l"/>
            <a:pathLst>
              <a:path h="1723347" w="1625918">
                <a:moveTo>
                  <a:pt x="0" y="0"/>
                </a:moveTo>
                <a:lnTo>
                  <a:pt x="1625918" y="0"/>
                </a:lnTo>
                <a:lnTo>
                  <a:pt x="1625918" y="1723346"/>
                </a:lnTo>
                <a:lnTo>
                  <a:pt x="0" y="17233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5175297" y="0"/>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810397" y="411577"/>
            <a:ext cx="12870723" cy="2085975"/>
          </a:xfrm>
          <a:prstGeom prst="rect">
            <a:avLst/>
          </a:prstGeom>
        </p:spPr>
        <p:txBody>
          <a:bodyPr anchor="t" rtlCol="false" tIns="0" lIns="0" bIns="0" rIns="0">
            <a:spAutoFit/>
          </a:bodyPr>
          <a:lstStyle/>
          <a:p>
            <a:pPr algn="l">
              <a:lnSpc>
                <a:spcPts val="8159"/>
              </a:lnSpc>
            </a:pPr>
            <a:r>
              <a:rPr lang="en-US" sz="6799" b="true">
                <a:solidFill>
                  <a:srgbClr val="041834"/>
                </a:solidFill>
                <a:latin typeface="Arimo Bold"/>
                <a:ea typeface="Arimo Bold"/>
                <a:cs typeface="Arimo Bold"/>
                <a:sym typeface="Arimo Bold"/>
              </a:rPr>
              <a:t>Lessons Learned</a:t>
            </a:r>
          </a:p>
          <a:p>
            <a:pPr algn="l">
              <a:lnSpc>
                <a:spcPts val="8159"/>
              </a:lnSpc>
            </a:pPr>
          </a:p>
        </p:txBody>
      </p:sp>
      <p:sp>
        <p:nvSpPr>
          <p:cNvPr name="TextBox 10" id="10"/>
          <p:cNvSpPr txBox="true"/>
          <p:nvPr/>
        </p:nvSpPr>
        <p:spPr>
          <a:xfrm rot="0">
            <a:off x="547931" y="1669491"/>
            <a:ext cx="15898410" cy="6741084"/>
          </a:xfrm>
          <a:prstGeom prst="rect">
            <a:avLst/>
          </a:prstGeom>
        </p:spPr>
        <p:txBody>
          <a:bodyPr anchor="t" rtlCol="false" tIns="0" lIns="0" bIns="0" rIns="0">
            <a:spAutoFit/>
          </a:bodyPr>
          <a:lstStyle/>
          <a:p>
            <a:pPr algn="just" marL="873482" indent="-436741" lvl="1">
              <a:lnSpc>
                <a:spcPts val="6675"/>
              </a:lnSpc>
              <a:buFont typeface="Arial"/>
              <a:buChar char="•"/>
            </a:pPr>
            <a:r>
              <a:rPr lang="en-US" b="true" sz="4045">
                <a:solidFill>
                  <a:srgbClr val="041834"/>
                </a:solidFill>
                <a:latin typeface="Arimo Bold"/>
                <a:ea typeface="Arimo Bold"/>
                <a:cs typeface="Arimo Bold"/>
                <a:sym typeface="Arimo Bold"/>
              </a:rPr>
              <a:t>Preprocessing is hard and takes time:</a:t>
            </a:r>
          </a:p>
          <a:p>
            <a:pPr algn="l" marL="1746963" indent="-582321" lvl="2">
              <a:lnSpc>
                <a:spcPts val="6675"/>
              </a:lnSpc>
              <a:buFont typeface="Arial"/>
              <a:buChar char="⚬"/>
            </a:pPr>
            <a:r>
              <a:rPr lang="en-US" b="true" sz="4045">
                <a:solidFill>
                  <a:srgbClr val="041834"/>
                </a:solidFill>
                <a:latin typeface="Arimo Bold"/>
                <a:ea typeface="Arimo Bold"/>
                <a:cs typeface="Arimo Bold"/>
                <a:sym typeface="Arimo Bold"/>
              </a:rPr>
              <a:t>feature engineering helps combat the curse of dimensionality </a:t>
            </a:r>
          </a:p>
          <a:p>
            <a:pPr algn="just" marL="873482" indent="-436741" lvl="1">
              <a:lnSpc>
                <a:spcPts val="6675"/>
              </a:lnSpc>
              <a:buFont typeface="Arial"/>
              <a:buChar char="•"/>
            </a:pPr>
            <a:r>
              <a:rPr lang="en-US" b="true" sz="4045">
                <a:solidFill>
                  <a:srgbClr val="041834"/>
                </a:solidFill>
                <a:latin typeface="Arimo Bold"/>
                <a:ea typeface="Arimo Bold"/>
                <a:cs typeface="Arimo Bold"/>
                <a:sym typeface="Arimo Bold"/>
              </a:rPr>
              <a:t>Addressing class imbalance is crucial for improving model performance on minority classes</a:t>
            </a:r>
          </a:p>
          <a:p>
            <a:pPr algn="just" marL="873482" indent="-436741" lvl="1">
              <a:lnSpc>
                <a:spcPts val="6675"/>
              </a:lnSpc>
              <a:buFont typeface="Arial"/>
              <a:buChar char="•"/>
            </a:pPr>
            <a:r>
              <a:rPr lang="en-US" b="true" sz="4045">
                <a:solidFill>
                  <a:srgbClr val="041834"/>
                </a:solidFill>
                <a:latin typeface="Arimo Bold"/>
                <a:ea typeface="Arimo Bold"/>
                <a:cs typeface="Arimo Bold"/>
                <a:sym typeface="Arimo Bold"/>
              </a:rPr>
              <a:t>Balancing recall and precision requires careful consideration to avoid overwhelming resources with false positives</a:t>
            </a:r>
          </a:p>
          <a:p>
            <a:pPr algn="just">
              <a:lnSpc>
                <a:spcPts val="6675"/>
              </a:lnSpc>
            </a:pPr>
          </a:p>
        </p:txBody>
      </p:sp>
      <p:sp>
        <p:nvSpPr>
          <p:cNvPr name="Freeform 11" id="11"/>
          <p:cNvSpPr/>
          <p:nvPr/>
        </p:nvSpPr>
        <p:spPr>
          <a:xfrm flipH="false" flipV="false" rot="0">
            <a:off x="14030181" y="440152"/>
            <a:ext cx="3796483" cy="3513473"/>
          </a:xfrm>
          <a:custGeom>
            <a:avLst/>
            <a:gdLst/>
            <a:ahLst/>
            <a:cxnLst/>
            <a:rect r="r" b="b" t="t" l="l"/>
            <a:pathLst>
              <a:path h="3513473" w="3796483">
                <a:moveTo>
                  <a:pt x="0" y="0"/>
                </a:moveTo>
                <a:lnTo>
                  <a:pt x="3796483" y="0"/>
                </a:lnTo>
                <a:lnTo>
                  <a:pt x="3796483" y="3513473"/>
                </a:lnTo>
                <a:lnTo>
                  <a:pt x="0" y="35134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92932" y="8244359"/>
            <a:ext cx="2032604" cy="2575606"/>
          </a:xfrm>
          <a:custGeom>
            <a:avLst/>
            <a:gdLst/>
            <a:ahLst/>
            <a:cxnLst/>
            <a:rect r="r" b="b" t="t" l="l"/>
            <a:pathLst>
              <a:path h="2575606" w="2032604">
                <a:moveTo>
                  <a:pt x="0" y="0"/>
                </a:moveTo>
                <a:lnTo>
                  <a:pt x="2032604" y="0"/>
                </a:lnTo>
                <a:lnTo>
                  <a:pt x="2032604" y="2575606"/>
                </a:lnTo>
                <a:lnTo>
                  <a:pt x="0" y="2575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12259730" y="6466072"/>
            <a:ext cx="9203646" cy="9190030"/>
            <a:chOff x="0" y="0"/>
            <a:chExt cx="12271528" cy="12253373"/>
          </a:xfrm>
        </p:grpSpPr>
        <p:sp>
          <p:nvSpPr>
            <p:cNvPr name="Freeform 4" id="4"/>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5" id="5"/>
          <p:cNvSpPr/>
          <p:nvPr/>
        </p:nvSpPr>
        <p:spPr>
          <a:xfrm flipH="false" flipV="false" rot="0">
            <a:off x="16601747" y="8670488"/>
            <a:ext cx="1625918" cy="1723347"/>
          </a:xfrm>
          <a:custGeom>
            <a:avLst/>
            <a:gdLst/>
            <a:ahLst/>
            <a:cxnLst/>
            <a:rect r="r" b="b" t="t" l="l"/>
            <a:pathLst>
              <a:path h="1723347" w="1625918">
                <a:moveTo>
                  <a:pt x="0" y="0"/>
                </a:moveTo>
                <a:lnTo>
                  <a:pt x="1625918" y="0"/>
                </a:lnTo>
                <a:lnTo>
                  <a:pt x="1625918" y="1723347"/>
                </a:lnTo>
                <a:lnTo>
                  <a:pt x="0" y="17233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10800000">
            <a:off x="-1490644" y="-7721178"/>
            <a:ext cx="9203646" cy="9190030"/>
            <a:chOff x="0" y="0"/>
            <a:chExt cx="12271528" cy="12253373"/>
          </a:xfrm>
        </p:grpSpPr>
        <p:sp>
          <p:nvSpPr>
            <p:cNvPr name="Freeform 7" id="7"/>
            <p:cNvSpPr/>
            <p:nvPr/>
          </p:nvSpPr>
          <p:spPr>
            <a:xfrm flipH="false" flipV="false" rot="0">
              <a:off x="177419" y="52324"/>
              <a:ext cx="12271502" cy="12253468"/>
            </a:xfrm>
            <a:custGeom>
              <a:avLst/>
              <a:gdLst/>
              <a:ahLst/>
              <a:cxnLst/>
              <a:rect r="r" b="b" t="t" l="l"/>
              <a:pathLst>
                <a:path h="12253468" w="12271502">
                  <a:moveTo>
                    <a:pt x="12271502" y="6126226"/>
                  </a:moveTo>
                  <a:cubicBezTo>
                    <a:pt x="12271502" y="9510395"/>
                    <a:pt x="9523603" y="12253468"/>
                    <a:pt x="6135243" y="12253468"/>
                  </a:cubicBezTo>
                  <a:cubicBezTo>
                    <a:pt x="2746882" y="12253468"/>
                    <a:pt x="0" y="9510395"/>
                    <a:pt x="0" y="6126226"/>
                  </a:cubicBezTo>
                  <a:cubicBezTo>
                    <a:pt x="0" y="2742946"/>
                    <a:pt x="2747010" y="0"/>
                    <a:pt x="6135370" y="0"/>
                  </a:cubicBezTo>
                  <a:cubicBezTo>
                    <a:pt x="9523730" y="0"/>
                    <a:pt x="12271502" y="2742946"/>
                    <a:pt x="12271502" y="6126226"/>
                  </a:cubicBezTo>
                  <a:close/>
                </a:path>
              </a:pathLst>
            </a:custGeom>
            <a:solidFill>
              <a:srgbClr val="B6E3F1"/>
            </a:solidFill>
          </p:spPr>
        </p:sp>
      </p:grpSp>
      <p:sp>
        <p:nvSpPr>
          <p:cNvPr name="Freeform 8" id="8"/>
          <p:cNvSpPr/>
          <p:nvPr/>
        </p:nvSpPr>
        <p:spPr>
          <a:xfrm flipH="false" flipV="false" rot="0">
            <a:off x="14915491" y="-32295"/>
            <a:ext cx="3372512" cy="7105882"/>
          </a:xfrm>
          <a:custGeom>
            <a:avLst/>
            <a:gdLst/>
            <a:ahLst/>
            <a:cxnLst/>
            <a:rect r="r" b="b" t="t" l="l"/>
            <a:pathLst>
              <a:path h="7105882" w="3372512">
                <a:moveTo>
                  <a:pt x="0" y="0"/>
                </a:moveTo>
                <a:lnTo>
                  <a:pt x="3372512" y="0"/>
                </a:lnTo>
                <a:lnTo>
                  <a:pt x="3372512" y="7105882"/>
                </a:lnTo>
                <a:lnTo>
                  <a:pt x="0" y="71058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14350" y="411577"/>
            <a:ext cx="12870723" cy="2085975"/>
          </a:xfrm>
          <a:prstGeom prst="rect">
            <a:avLst/>
          </a:prstGeom>
        </p:spPr>
        <p:txBody>
          <a:bodyPr anchor="t" rtlCol="false" tIns="0" lIns="0" bIns="0" rIns="0">
            <a:spAutoFit/>
          </a:bodyPr>
          <a:lstStyle/>
          <a:p>
            <a:pPr algn="l">
              <a:lnSpc>
                <a:spcPts val="8159"/>
              </a:lnSpc>
            </a:pPr>
            <a:r>
              <a:rPr lang="en-US" sz="6799" b="true">
                <a:solidFill>
                  <a:srgbClr val="041834"/>
                </a:solidFill>
                <a:latin typeface="Arimo Bold"/>
                <a:ea typeface="Arimo Bold"/>
                <a:cs typeface="Arimo Bold"/>
                <a:sym typeface="Arimo Bold"/>
              </a:rPr>
              <a:t>Future Work</a:t>
            </a:r>
          </a:p>
          <a:p>
            <a:pPr algn="l">
              <a:lnSpc>
                <a:spcPts val="8159"/>
              </a:lnSpc>
            </a:pPr>
          </a:p>
        </p:txBody>
      </p:sp>
      <p:sp>
        <p:nvSpPr>
          <p:cNvPr name="TextBox 10" id="10"/>
          <p:cNvSpPr txBox="true"/>
          <p:nvPr/>
        </p:nvSpPr>
        <p:spPr>
          <a:xfrm rot="0">
            <a:off x="514350" y="2143257"/>
            <a:ext cx="17259300" cy="3990975"/>
          </a:xfrm>
          <a:prstGeom prst="rect">
            <a:avLst/>
          </a:prstGeom>
        </p:spPr>
        <p:txBody>
          <a:bodyPr anchor="t" rtlCol="false" tIns="0" lIns="0" bIns="0" rIns="0">
            <a:spAutoFit/>
          </a:bodyPr>
          <a:lstStyle/>
          <a:p>
            <a:pPr algn="l" marL="704487" indent="-352244" lvl="1">
              <a:lnSpc>
                <a:spcPts val="3915"/>
              </a:lnSpc>
              <a:buFont typeface="Arial"/>
              <a:buChar char="•"/>
            </a:pPr>
            <a:r>
              <a:rPr lang="en-US" sz="3263">
                <a:solidFill>
                  <a:srgbClr val="041834"/>
                </a:solidFill>
                <a:latin typeface="Arimo"/>
                <a:ea typeface="Arimo"/>
                <a:cs typeface="Arimo"/>
                <a:sym typeface="Arimo"/>
              </a:rPr>
              <a:t>Look at feature interactions and other ways to </a:t>
            </a:r>
            <a:r>
              <a:rPr lang="en-US" b="true" sz="3263">
                <a:solidFill>
                  <a:srgbClr val="041834"/>
                </a:solidFill>
                <a:latin typeface="Arimo Bold"/>
                <a:ea typeface="Arimo Bold"/>
                <a:cs typeface="Arimo Bold"/>
                <a:sym typeface="Arimo Bold"/>
              </a:rPr>
              <a:t>perform dimensionality reduction to capture complex relationships</a:t>
            </a:r>
          </a:p>
          <a:p>
            <a:pPr algn="l">
              <a:lnSpc>
                <a:spcPts val="3915"/>
              </a:lnSpc>
            </a:pPr>
          </a:p>
          <a:p>
            <a:pPr algn="l" marL="704487" indent="-352244" lvl="1">
              <a:lnSpc>
                <a:spcPts val="3915"/>
              </a:lnSpc>
              <a:buFont typeface="Arial"/>
              <a:buChar char="•"/>
            </a:pPr>
            <a:r>
              <a:rPr lang="en-US" sz="3263">
                <a:solidFill>
                  <a:srgbClr val="041834"/>
                </a:solidFill>
                <a:latin typeface="Arimo"/>
                <a:ea typeface="Arimo"/>
                <a:cs typeface="Arimo"/>
                <a:sym typeface="Arimo"/>
              </a:rPr>
              <a:t>Utilize techniques like </a:t>
            </a:r>
            <a:r>
              <a:rPr lang="en-US" b="true" sz="3263">
                <a:solidFill>
                  <a:srgbClr val="041834"/>
                </a:solidFill>
                <a:latin typeface="Arimo Bold"/>
                <a:ea typeface="Arimo Bold"/>
                <a:cs typeface="Arimo Bold"/>
                <a:sym typeface="Arimo Bold"/>
              </a:rPr>
              <a:t>Grid Search or random search to fine-tune model</a:t>
            </a:r>
            <a:r>
              <a:rPr lang="en-US" sz="3263">
                <a:solidFill>
                  <a:srgbClr val="041834"/>
                </a:solidFill>
                <a:latin typeface="Arimo"/>
                <a:ea typeface="Arimo"/>
                <a:cs typeface="Arimo"/>
                <a:sym typeface="Arimo"/>
              </a:rPr>
              <a:t> parameters for optimal performance</a:t>
            </a:r>
          </a:p>
          <a:p>
            <a:pPr algn="l">
              <a:lnSpc>
                <a:spcPts val="3915"/>
              </a:lnSpc>
            </a:pPr>
          </a:p>
          <a:p>
            <a:pPr algn="l" marL="704487" indent="-352244" lvl="1">
              <a:lnSpc>
                <a:spcPts val="3915"/>
              </a:lnSpc>
              <a:buFont typeface="Arial"/>
              <a:buChar char="•"/>
            </a:pPr>
            <a:r>
              <a:rPr lang="en-US" b="true" sz="3263">
                <a:solidFill>
                  <a:srgbClr val="041834"/>
                </a:solidFill>
                <a:latin typeface="Arimo Bold"/>
                <a:ea typeface="Arimo Bold"/>
                <a:cs typeface="Arimo Bold"/>
                <a:sym typeface="Arimo Bold"/>
              </a:rPr>
              <a:t>Conduct fairness assessments</a:t>
            </a:r>
            <a:r>
              <a:rPr lang="en-US" sz="3263">
                <a:solidFill>
                  <a:srgbClr val="041834"/>
                </a:solidFill>
                <a:latin typeface="Arimo"/>
                <a:ea typeface="Arimo"/>
                <a:cs typeface="Arimo"/>
                <a:sym typeface="Arimo"/>
              </a:rPr>
              <a:t> to ensure the model does not inadvertently introduce biases, especially after collapsing ethnic categories</a:t>
            </a:r>
          </a:p>
        </p:txBody>
      </p:sp>
      <p:sp>
        <p:nvSpPr>
          <p:cNvPr name="Freeform 11" id="11"/>
          <p:cNvSpPr/>
          <p:nvPr/>
        </p:nvSpPr>
        <p:spPr>
          <a:xfrm flipH="false" flipV="false" rot="0">
            <a:off x="1473207" y="6839082"/>
            <a:ext cx="3326960" cy="3103146"/>
          </a:xfrm>
          <a:custGeom>
            <a:avLst/>
            <a:gdLst/>
            <a:ahLst/>
            <a:cxnLst/>
            <a:rect r="r" b="b" t="t" l="l"/>
            <a:pathLst>
              <a:path h="3103146" w="3326960">
                <a:moveTo>
                  <a:pt x="0" y="0"/>
                </a:moveTo>
                <a:lnTo>
                  <a:pt x="3326960" y="0"/>
                </a:lnTo>
                <a:lnTo>
                  <a:pt x="3326960" y="3103146"/>
                </a:lnTo>
                <a:lnTo>
                  <a:pt x="0" y="31031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474212" y="454288"/>
            <a:ext cx="1904444" cy="639834"/>
          </a:xfrm>
          <a:custGeom>
            <a:avLst/>
            <a:gdLst/>
            <a:ahLst/>
            <a:cxnLst/>
            <a:rect r="r" b="b" t="t" l="l"/>
            <a:pathLst>
              <a:path h="639834" w="1904444">
                <a:moveTo>
                  <a:pt x="0" y="0"/>
                </a:moveTo>
                <a:lnTo>
                  <a:pt x="1904444" y="0"/>
                </a:lnTo>
                <a:lnTo>
                  <a:pt x="1904444" y="639834"/>
                </a:lnTo>
                <a:lnTo>
                  <a:pt x="0" y="639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3903830" y="5928750"/>
            <a:ext cx="3649958" cy="800100"/>
          </a:xfrm>
          <a:prstGeom prst="rect">
            <a:avLst/>
          </a:prstGeom>
        </p:spPr>
        <p:txBody>
          <a:bodyPr anchor="t" rtlCol="false" tIns="0" lIns="0" bIns="0" rIns="0">
            <a:spAutoFit/>
          </a:bodyPr>
          <a:lstStyle/>
          <a:p>
            <a:pPr algn="l">
              <a:lnSpc>
                <a:spcPts val="6359"/>
              </a:lnSpc>
            </a:pPr>
            <a:r>
              <a:rPr lang="en-US" sz="5299">
                <a:solidFill>
                  <a:srgbClr val="041834"/>
                </a:solidFill>
                <a:latin typeface="Open Sans"/>
                <a:ea typeface="Open Sans"/>
                <a:cs typeface="Open Sans"/>
                <a:sym typeface="Open Sans"/>
              </a:rPr>
              <a:t>Questions?</a:t>
            </a:r>
          </a:p>
        </p:txBody>
      </p:sp>
      <p:sp>
        <p:nvSpPr>
          <p:cNvPr name="TextBox 4" id="4"/>
          <p:cNvSpPr txBox="true"/>
          <p:nvPr/>
        </p:nvSpPr>
        <p:spPr>
          <a:xfrm rot="0">
            <a:off x="1426434" y="3796587"/>
            <a:ext cx="8604750" cy="1650102"/>
          </a:xfrm>
          <a:prstGeom prst="rect">
            <a:avLst/>
          </a:prstGeom>
        </p:spPr>
        <p:txBody>
          <a:bodyPr anchor="t" rtlCol="false" tIns="0" lIns="0" bIns="0" rIns="0">
            <a:spAutoFit/>
          </a:bodyPr>
          <a:lstStyle/>
          <a:p>
            <a:pPr algn="l">
              <a:lnSpc>
                <a:spcPts val="12311"/>
              </a:lnSpc>
            </a:pPr>
            <a:r>
              <a:rPr lang="en-US" b="true" sz="11399">
                <a:solidFill>
                  <a:srgbClr val="041834"/>
                </a:solidFill>
                <a:latin typeface="Arimo Bold"/>
                <a:ea typeface="Arimo Bold"/>
                <a:cs typeface="Arimo Bold"/>
                <a:sym typeface="Arimo Bold"/>
              </a:rPr>
              <a:t>Thank You!</a:t>
            </a:r>
          </a:p>
        </p:txBody>
      </p:sp>
      <p:grpSp>
        <p:nvGrpSpPr>
          <p:cNvPr name="Group 5" id="5"/>
          <p:cNvGrpSpPr/>
          <p:nvPr/>
        </p:nvGrpSpPr>
        <p:grpSpPr>
          <a:xfrm rot="-2700000">
            <a:off x="9976416" y="-6252136"/>
            <a:ext cx="13383272" cy="13383272"/>
            <a:chOff x="0" y="0"/>
            <a:chExt cx="17844363" cy="17844363"/>
          </a:xfrm>
        </p:grpSpPr>
        <p:sp>
          <p:nvSpPr>
            <p:cNvPr name="Freeform 6" id="6"/>
            <p:cNvSpPr/>
            <p:nvPr/>
          </p:nvSpPr>
          <p:spPr>
            <a:xfrm flipH="false" flipV="false" rot="0">
              <a:off x="0" y="0"/>
              <a:ext cx="17844390" cy="17844390"/>
            </a:xfrm>
            <a:custGeom>
              <a:avLst/>
              <a:gdLst/>
              <a:ahLst/>
              <a:cxnLst/>
              <a:rect r="r" b="b" t="t" l="l"/>
              <a:pathLst>
                <a:path h="17844390" w="17844390">
                  <a:moveTo>
                    <a:pt x="17844388" y="8922131"/>
                  </a:moveTo>
                  <a:cubicBezTo>
                    <a:pt x="17844388" y="13849731"/>
                    <a:pt x="13849730" y="17844390"/>
                    <a:pt x="8922131" y="17844390"/>
                  </a:cubicBezTo>
                  <a:cubicBezTo>
                    <a:pt x="3994531" y="17844390"/>
                    <a:pt x="0" y="13849731"/>
                    <a:pt x="0" y="8922131"/>
                  </a:cubicBezTo>
                  <a:cubicBezTo>
                    <a:pt x="0" y="3994531"/>
                    <a:pt x="3994658" y="0"/>
                    <a:pt x="8922131" y="0"/>
                  </a:cubicBezTo>
                  <a:cubicBezTo>
                    <a:pt x="13849604" y="0"/>
                    <a:pt x="17844390" y="3994658"/>
                    <a:pt x="17844390" y="8922131"/>
                  </a:cubicBezTo>
                  <a:close/>
                </a:path>
              </a:pathLst>
            </a:custGeom>
            <a:solidFill>
              <a:srgbClr val="B6E3F1"/>
            </a:solidFill>
          </p:spPr>
        </p:sp>
      </p:grpSp>
      <p:sp>
        <p:nvSpPr>
          <p:cNvPr name="Freeform 7" id="7"/>
          <p:cNvSpPr/>
          <p:nvPr/>
        </p:nvSpPr>
        <p:spPr>
          <a:xfrm flipH="false" flipV="false" rot="0">
            <a:off x="10827106" y="1117420"/>
            <a:ext cx="7455658" cy="9169588"/>
          </a:xfrm>
          <a:custGeom>
            <a:avLst/>
            <a:gdLst/>
            <a:ahLst/>
            <a:cxnLst/>
            <a:rect r="r" b="b" t="t" l="l"/>
            <a:pathLst>
              <a:path h="9169588" w="7455658">
                <a:moveTo>
                  <a:pt x="0" y="0"/>
                </a:moveTo>
                <a:lnTo>
                  <a:pt x="7455658" y="0"/>
                </a:lnTo>
                <a:lnTo>
                  <a:pt x="7455658" y="9169588"/>
                </a:lnTo>
                <a:lnTo>
                  <a:pt x="0" y="91695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2700000">
            <a:off x="1054650" y="8509530"/>
            <a:ext cx="4457842" cy="4457842"/>
            <a:chOff x="0" y="0"/>
            <a:chExt cx="5943789" cy="5943789"/>
          </a:xfrm>
        </p:grpSpPr>
        <p:sp>
          <p:nvSpPr>
            <p:cNvPr name="Freeform 9" id="9"/>
            <p:cNvSpPr/>
            <p:nvPr/>
          </p:nvSpPr>
          <p:spPr>
            <a:xfrm flipH="false" flipV="false" rot="0">
              <a:off x="0" y="0"/>
              <a:ext cx="5943854" cy="5943854"/>
            </a:xfrm>
            <a:custGeom>
              <a:avLst/>
              <a:gdLst/>
              <a:ahLst/>
              <a:cxnLst/>
              <a:rect r="r" b="b" t="t" l="l"/>
              <a:pathLst>
                <a:path h="5943854" w="5943854">
                  <a:moveTo>
                    <a:pt x="5943854" y="2971927"/>
                  </a:moveTo>
                  <a:cubicBezTo>
                    <a:pt x="5943854" y="4613275"/>
                    <a:pt x="4613275" y="5943854"/>
                    <a:pt x="2971927" y="5943854"/>
                  </a:cubicBezTo>
                  <a:cubicBezTo>
                    <a:pt x="1330579" y="5943854"/>
                    <a:pt x="0" y="4613275"/>
                    <a:pt x="0" y="2971927"/>
                  </a:cubicBezTo>
                  <a:cubicBezTo>
                    <a:pt x="0" y="1330579"/>
                    <a:pt x="1330579" y="0"/>
                    <a:pt x="2971927" y="0"/>
                  </a:cubicBezTo>
                  <a:cubicBezTo>
                    <a:pt x="4613275" y="0"/>
                    <a:pt x="5943854" y="1330579"/>
                    <a:pt x="5943854" y="2971927"/>
                  </a:cubicBezTo>
                  <a:close/>
                </a:path>
              </a:pathLst>
            </a:custGeom>
            <a:solidFill>
              <a:srgbClr val="B6E3F1"/>
            </a:solidFill>
          </p:spPr>
        </p:sp>
      </p:grpSp>
      <p:sp>
        <p:nvSpPr>
          <p:cNvPr name="Freeform 10" id="10"/>
          <p:cNvSpPr/>
          <p:nvPr/>
        </p:nvSpPr>
        <p:spPr>
          <a:xfrm flipH="false" flipV="false" rot="0">
            <a:off x="553076" y="8531872"/>
            <a:ext cx="1075798" cy="1039720"/>
          </a:xfrm>
          <a:custGeom>
            <a:avLst/>
            <a:gdLst/>
            <a:ahLst/>
            <a:cxnLst/>
            <a:rect r="r" b="b" t="t" l="l"/>
            <a:pathLst>
              <a:path h="1039720" w="1075798">
                <a:moveTo>
                  <a:pt x="0" y="0"/>
                </a:moveTo>
                <a:lnTo>
                  <a:pt x="1075798" y="0"/>
                </a:lnTo>
                <a:lnTo>
                  <a:pt x="1075798" y="1039720"/>
                </a:lnTo>
                <a:lnTo>
                  <a:pt x="0" y="10397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189703" y="616974"/>
            <a:ext cx="954297" cy="954297"/>
          </a:xfrm>
          <a:custGeom>
            <a:avLst/>
            <a:gdLst/>
            <a:ahLst/>
            <a:cxnLst/>
            <a:rect r="r" b="b" t="t" l="l"/>
            <a:pathLst>
              <a:path h="954297" w="954297">
                <a:moveTo>
                  <a:pt x="0" y="0"/>
                </a:moveTo>
                <a:lnTo>
                  <a:pt x="954297" y="0"/>
                </a:lnTo>
                <a:lnTo>
                  <a:pt x="954297" y="954296"/>
                </a:lnTo>
                <a:lnTo>
                  <a:pt x="0" y="9542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0233624" y="8531872"/>
            <a:ext cx="1349012" cy="1349012"/>
          </a:xfrm>
          <a:custGeom>
            <a:avLst/>
            <a:gdLst/>
            <a:ahLst/>
            <a:cxnLst/>
            <a:rect r="r" b="b" t="t" l="l"/>
            <a:pathLst>
              <a:path h="1349012" w="1349012">
                <a:moveTo>
                  <a:pt x="0" y="0"/>
                </a:moveTo>
                <a:lnTo>
                  <a:pt x="1349012" y="0"/>
                </a:lnTo>
                <a:lnTo>
                  <a:pt x="1349012" y="1349012"/>
                </a:lnTo>
                <a:lnTo>
                  <a:pt x="0" y="1349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285144" y="311170"/>
            <a:ext cx="1612501" cy="1612501"/>
          </a:xfrm>
          <a:custGeom>
            <a:avLst/>
            <a:gdLst/>
            <a:ahLst/>
            <a:cxnLst/>
            <a:rect r="r" b="b" t="t" l="l"/>
            <a:pathLst>
              <a:path h="1612501" w="1612501">
                <a:moveTo>
                  <a:pt x="0" y="0"/>
                </a:moveTo>
                <a:lnTo>
                  <a:pt x="1612501" y="0"/>
                </a:lnTo>
                <a:lnTo>
                  <a:pt x="1612501" y="1612500"/>
                </a:lnTo>
                <a:lnTo>
                  <a:pt x="0" y="16125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474212" y="1464222"/>
            <a:ext cx="891931" cy="891931"/>
          </a:xfrm>
          <a:custGeom>
            <a:avLst/>
            <a:gdLst/>
            <a:ahLst/>
            <a:cxnLst/>
            <a:rect r="r" b="b" t="t" l="l"/>
            <a:pathLst>
              <a:path h="891931" w="891931">
                <a:moveTo>
                  <a:pt x="0" y="0"/>
                </a:moveTo>
                <a:lnTo>
                  <a:pt x="891931" y="0"/>
                </a:lnTo>
                <a:lnTo>
                  <a:pt x="891931" y="891931"/>
                </a:lnTo>
                <a:lnTo>
                  <a:pt x="0" y="8919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5425448" y="7578956"/>
            <a:ext cx="2620480" cy="2603082"/>
          </a:xfrm>
          <a:custGeom>
            <a:avLst/>
            <a:gdLst/>
            <a:ahLst/>
            <a:cxnLst/>
            <a:rect r="r" b="b" t="t" l="l"/>
            <a:pathLst>
              <a:path h="2603082" w="2620480">
                <a:moveTo>
                  <a:pt x="0" y="0"/>
                </a:moveTo>
                <a:lnTo>
                  <a:pt x="2620480" y="0"/>
                </a:lnTo>
                <a:lnTo>
                  <a:pt x="2620480" y="2603082"/>
                </a:lnTo>
                <a:lnTo>
                  <a:pt x="0" y="2603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9122196" y="-9532812"/>
            <a:ext cx="10627080" cy="10611814"/>
            <a:chOff x="0" y="0"/>
            <a:chExt cx="14169440" cy="14149085"/>
          </a:xfrm>
        </p:grpSpPr>
        <p:sp>
          <p:nvSpPr>
            <p:cNvPr name="Freeform 4" id="4"/>
            <p:cNvSpPr/>
            <p:nvPr/>
          </p:nvSpPr>
          <p:spPr>
            <a:xfrm flipH="false" flipV="false" rot="0">
              <a:off x="204851" y="60325"/>
              <a:ext cx="14169391" cy="14149197"/>
            </a:xfrm>
            <a:custGeom>
              <a:avLst/>
              <a:gdLst/>
              <a:ahLst/>
              <a:cxnLst/>
              <a:rect r="r" b="b" t="t" l="l"/>
              <a:pathLst>
                <a:path h="14149197" w="14169391">
                  <a:moveTo>
                    <a:pt x="14169389" y="7074027"/>
                  </a:moveTo>
                  <a:cubicBezTo>
                    <a:pt x="14169389" y="10981690"/>
                    <a:pt x="10996422" y="14149197"/>
                    <a:pt x="7084186" y="14149197"/>
                  </a:cubicBezTo>
                  <a:cubicBezTo>
                    <a:pt x="3171951" y="14149197"/>
                    <a:pt x="0" y="10981817"/>
                    <a:pt x="0" y="7074027"/>
                  </a:cubicBezTo>
                  <a:cubicBezTo>
                    <a:pt x="0" y="3167380"/>
                    <a:pt x="3171952" y="0"/>
                    <a:pt x="7084187" y="0"/>
                  </a:cubicBezTo>
                  <a:cubicBezTo>
                    <a:pt x="10996422" y="0"/>
                    <a:pt x="14169391" y="3167380"/>
                    <a:pt x="14169391" y="7074027"/>
                  </a:cubicBezTo>
                  <a:close/>
                </a:path>
              </a:pathLst>
            </a:custGeom>
            <a:solidFill>
              <a:srgbClr val="6BC1D1"/>
            </a:solidFill>
          </p:spPr>
        </p:sp>
      </p:grpSp>
      <p:grpSp>
        <p:nvGrpSpPr>
          <p:cNvPr name="Group 5" id="5"/>
          <p:cNvGrpSpPr/>
          <p:nvPr/>
        </p:nvGrpSpPr>
        <p:grpSpPr>
          <a:xfrm rot="-10800000">
            <a:off x="-1573192" y="8831022"/>
            <a:ext cx="3706708" cy="3701344"/>
            <a:chOff x="0" y="0"/>
            <a:chExt cx="4942277" cy="4935125"/>
          </a:xfrm>
        </p:grpSpPr>
        <p:sp>
          <p:nvSpPr>
            <p:cNvPr name="Freeform 6" id="6"/>
            <p:cNvSpPr/>
            <p:nvPr/>
          </p:nvSpPr>
          <p:spPr>
            <a:xfrm flipH="false" flipV="false" rot="0">
              <a:off x="71501" y="21082"/>
              <a:ext cx="4942205" cy="4935220"/>
            </a:xfrm>
            <a:custGeom>
              <a:avLst/>
              <a:gdLst/>
              <a:ahLst/>
              <a:cxnLst/>
              <a:rect r="r" b="b" t="t" l="l"/>
              <a:pathLst>
                <a:path h="4935220" w="4942205">
                  <a:moveTo>
                    <a:pt x="4942205" y="2467356"/>
                  </a:moveTo>
                  <a:cubicBezTo>
                    <a:pt x="4942205" y="3830320"/>
                    <a:pt x="3835527" y="4935220"/>
                    <a:pt x="2470912" y="4935220"/>
                  </a:cubicBezTo>
                  <a:cubicBezTo>
                    <a:pt x="1106297" y="4935220"/>
                    <a:pt x="0" y="3830320"/>
                    <a:pt x="0" y="2467356"/>
                  </a:cubicBezTo>
                  <a:cubicBezTo>
                    <a:pt x="0" y="1104773"/>
                    <a:pt x="1106297" y="0"/>
                    <a:pt x="2470912" y="0"/>
                  </a:cubicBezTo>
                  <a:cubicBezTo>
                    <a:pt x="3835527" y="0"/>
                    <a:pt x="4942205" y="1104773"/>
                    <a:pt x="4942205" y="2467356"/>
                  </a:cubicBezTo>
                  <a:close/>
                </a:path>
              </a:pathLst>
            </a:custGeom>
            <a:solidFill>
              <a:srgbClr val="B6E3F1"/>
            </a:solidFill>
          </p:spPr>
        </p:sp>
      </p:grpSp>
      <p:sp>
        <p:nvSpPr>
          <p:cNvPr name="Freeform 7" id="7"/>
          <p:cNvSpPr/>
          <p:nvPr/>
        </p:nvSpPr>
        <p:spPr>
          <a:xfrm flipH="false" flipV="false" rot="0">
            <a:off x="16117860" y="250198"/>
            <a:ext cx="1890441" cy="639834"/>
          </a:xfrm>
          <a:custGeom>
            <a:avLst/>
            <a:gdLst/>
            <a:ahLst/>
            <a:cxnLst/>
            <a:rect r="r" b="b" t="t" l="l"/>
            <a:pathLst>
              <a:path h="639834" w="1890441">
                <a:moveTo>
                  <a:pt x="0" y="0"/>
                </a:moveTo>
                <a:lnTo>
                  <a:pt x="1890441" y="0"/>
                </a:lnTo>
                <a:lnTo>
                  <a:pt x="1890441" y="639834"/>
                </a:lnTo>
                <a:lnTo>
                  <a:pt x="0" y="6398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10800000">
            <a:off x="2592876" y="9263530"/>
            <a:ext cx="391786" cy="391786"/>
            <a:chOff x="0" y="0"/>
            <a:chExt cx="522381" cy="522381"/>
          </a:xfrm>
        </p:grpSpPr>
        <p:sp>
          <p:nvSpPr>
            <p:cNvPr name="Freeform 9" id="9"/>
            <p:cNvSpPr/>
            <p:nvPr/>
          </p:nvSpPr>
          <p:spPr>
            <a:xfrm flipH="false" flipV="false" rot="0">
              <a:off x="0" y="0"/>
              <a:ext cx="522351" cy="522351"/>
            </a:xfrm>
            <a:custGeom>
              <a:avLst/>
              <a:gdLst/>
              <a:ahLst/>
              <a:cxnLst/>
              <a:rect r="r" b="b" t="t" l="l"/>
              <a:pathLst>
                <a:path h="522351" w="522351">
                  <a:moveTo>
                    <a:pt x="522351" y="176530"/>
                  </a:moveTo>
                  <a:lnTo>
                    <a:pt x="345821" y="176530"/>
                  </a:lnTo>
                  <a:lnTo>
                    <a:pt x="345821" y="0"/>
                  </a:lnTo>
                  <a:lnTo>
                    <a:pt x="176530" y="0"/>
                  </a:lnTo>
                  <a:lnTo>
                    <a:pt x="176530" y="176530"/>
                  </a:lnTo>
                  <a:lnTo>
                    <a:pt x="0" y="176530"/>
                  </a:lnTo>
                  <a:lnTo>
                    <a:pt x="0" y="345821"/>
                  </a:lnTo>
                  <a:lnTo>
                    <a:pt x="176530" y="345821"/>
                  </a:lnTo>
                  <a:lnTo>
                    <a:pt x="176530" y="522351"/>
                  </a:lnTo>
                  <a:lnTo>
                    <a:pt x="345821" y="522351"/>
                  </a:lnTo>
                  <a:lnTo>
                    <a:pt x="345821" y="345821"/>
                  </a:lnTo>
                  <a:lnTo>
                    <a:pt x="522351" y="345821"/>
                  </a:lnTo>
                  <a:close/>
                </a:path>
              </a:pathLst>
            </a:custGeom>
            <a:solidFill>
              <a:srgbClr val="B6E3F1"/>
            </a:solidFill>
          </p:spPr>
        </p:sp>
      </p:grpSp>
      <p:grpSp>
        <p:nvGrpSpPr>
          <p:cNvPr name="Group 10" id="10"/>
          <p:cNvGrpSpPr/>
          <p:nvPr/>
        </p:nvGrpSpPr>
        <p:grpSpPr>
          <a:xfrm rot="-10800000">
            <a:off x="280162" y="8620306"/>
            <a:ext cx="687572" cy="687572"/>
            <a:chOff x="0" y="0"/>
            <a:chExt cx="916763" cy="916763"/>
          </a:xfrm>
        </p:grpSpPr>
        <p:sp>
          <p:nvSpPr>
            <p:cNvPr name="Freeform 11" id="11"/>
            <p:cNvSpPr/>
            <p:nvPr/>
          </p:nvSpPr>
          <p:spPr>
            <a:xfrm flipH="false" flipV="false" rot="0">
              <a:off x="0" y="0"/>
              <a:ext cx="916813" cy="916813"/>
            </a:xfrm>
            <a:custGeom>
              <a:avLst/>
              <a:gdLst/>
              <a:ahLst/>
              <a:cxnLst/>
              <a:rect r="r" b="b" t="t" l="l"/>
              <a:pathLst>
                <a:path h="916813" w="916813">
                  <a:moveTo>
                    <a:pt x="916813" y="309880"/>
                  </a:moveTo>
                  <a:lnTo>
                    <a:pt x="606933" y="309880"/>
                  </a:lnTo>
                  <a:lnTo>
                    <a:pt x="606933" y="0"/>
                  </a:lnTo>
                  <a:lnTo>
                    <a:pt x="309880" y="0"/>
                  </a:lnTo>
                  <a:lnTo>
                    <a:pt x="309880" y="309880"/>
                  </a:lnTo>
                  <a:lnTo>
                    <a:pt x="0" y="309880"/>
                  </a:lnTo>
                  <a:lnTo>
                    <a:pt x="0" y="606933"/>
                  </a:lnTo>
                  <a:lnTo>
                    <a:pt x="309880" y="606933"/>
                  </a:lnTo>
                  <a:lnTo>
                    <a:pt x="309880" y="916813"/>
                  </a:lnTo>
                  <a:lnTo>
                    <a:pt x="606933" y="916813"/>
                  </a:lnTo>
                  <a:lnTo>
                    <a:pt x="606933" y="606933"/>
                  </a:lnTo>
                  <a:lnTo>
                    <a:pt x="916813" y="606933"/>
                  </a:lnTo>
                  <a:close/>
                </a:path>
              </a:pathLst>
            </a:custGeom>
            <a:solidFill>
              <a:srgbClr val="6BC1D1"/>
            </a:solidFill>
          </p:spPr>
        </p:sp>
      </p:grpSp>
      <p:grpSp>
        <p:nvGrpSpPr>
          <p:cNvPr name="Group 12" id="12"/>
          <p:cNvGrpSpPr/>
          <p:nvPr/>
        </p:nvGrpSpPr>
        <p:grpSpPr>
          <a:xfrm rot="-10800000">
            <a:off x="1559630" y="9307878"/>
            <a:ext cx="373624" cy="373624"/>
            <a:chOff x="0" y="0"/>
            <a:chExt cx="498165" cy="498165"/>
          </a:xfrm>
        </p:grpSpPr>
        <p:sp>
          <p:nvSpPr>
            <p:cNvPr name="Freeform 13" id="13"/>
            <p:cNvSpPr/>
            <p:nvPr/>
          </p:nvSpPr>
          <p:spPr>
            <a:xfrm flipH="false" flipV="false" rot="0">
              <a:off x="0" y="0"/>
              <a:ext cx="498221" cy="498221"/>
            </a:xfrm>
            <a:custGeom>
              <a:avLst/>
              <a:gdLst/>
              <a:ahLst/>
              <a:cxnLst/>
              <a:rect r="r" b="b" t="t" l="l"/>
              <a:pathLst>
                <a:path h="498221" w="498221">
                  <a:moveTo>
                    <a:pt x="498221" y="168402"/>
                  </a:moveTo>
                  <a:lnTo>
                    <a:pt x="329819" y="168402"/>
                  </a:lnTo>
                  <a:lnTo>
                    <a:pt x="329819" y="0"/>
                  </a:lnTo>
                  <a:lnTo>
                    <a:pt x="168402" y="0"/>
                  </a:lnTo>
                  <a:lnTo>
                    <a:pt x="168402" y="168402"/>
                  </a:lnTo>
                  <a:lnTo>
                    <a:pt x="0" y="168402"/>
                  </a:lnTo>
                  <a:lnTo>
                    <a:pt x="0" y="329819"/>
                  </a:lnTo>
                  <a:lnTo>
                    <a:pt x="168402" y="329819"/>
                  </a:lnTo>
                  <a:lnTo>
                    <a:pt x="168402" y="498221"/>
                  </a:lnTo>
                  <a:lnTo>
                    <a:pt x="329819" y="498221"/>
                  </a:lnTo>
                  <a:lnTo>
                    <a:pt x="329819" y="329819"/>
                  </a:lnTo>
                  <a:lnTo>
                    <a:pt x="498221" y="329819"/>
                  </a:lnTo>
                  <a:close/>
                </a:path>
              </a:pathLst>
            </a:custGeom>
            <a:solidFill>
              <a:srgbClr val="6BC1D1"/>
            </a:solidFill>
          </p:spPr>
        </p:sp>
      </p:grpSp>
      <p:sp>
        <p:nvSpPr>
          <p:cNvPr name="Freeform 14" id="14"/>
          <p:cNvSpPr/>
          <p:nvPr/>
        </p:nvSpPr>
        <p:spPr>
          <a:xfrm flipH="false" flipV="false" rot="0">
            <a:off x="8062040" y="2472950"/>
            <a:ext cx="9983888" cy="5715776"/>
          </a:xfrm>
          <a:custGeom>
            <a:avLst/>
            <a:gdLst/>
            <a:ahLst/>
            <a:cxnLst/>
            <a:rect r="r" b="b" t="t" l="l"/>
            <a:pathLst>
              <a:path h="5715776" w="9983888">
                <a:moveTo>
                  <a:pt x="0" y="0"/>
                </a:moveTo>
                <a:lnTo>
                  <a:pt x="9983888" y="0"/>
                </a:lnTo>
                <a:lnTo>
                  <a:pt x="9983888" y="5715776"/>
                </a:lnTo>
                <a:lnTo>
                  <a:pt x="0" y="5715776"/>
                </a:lnTo>
                <a:lnTo>
                  <a:pt x="0" y="0"/>
                </a:lnTo>
                <a:close/>
              </a:path>
            </a:pathLst>
          </a:custGeom>
          <a:blipFill>
            <a:blip r:embed="rId7"/>
            <a:stretch>
              <a:fillRect l="0" t="0" r="0" b="0"/>
            </a:stretch>
          </a:blipFill>
          <a:ln w="66675" cap="rnd">
            <a:solidFill>
              <a:srgbClr val="0082BA"/>
            </a:solidFill>
            <a:prstDash val="solid"/>
            <a:round/>
          </a:ln>
        </p:spPr>
      </p:sp>
      <p:sp>
        <p:nvSpPr>
          <p:cNvPr name="TextBox 15" id="15"/>
          <p:cNvSpPr txBox="true"/>
          <p:nvPr/>
        </p:nvSpPr>
        <p:spPr>
          <a:xfrm rot="0">
            <a:off x="737378" y="564652"/>
            <a:ext cx="15225150" cy="1000125"/>
          </a:xfrm>
          <a:prstGeom prst="rect">
            <a:avLst/>
          </a:prstGeom>
        </p:spPr>
        <p:txBody>
          <a:bodyPr anchor="t" rtlCol="false" tIns="0" lIns="0" bIns="0" rIns="0">
            <a:spAutoFit/>
          </a:bodyPr>
          <a:lstStyle/>
          <a:p>
            <a:pPr algn="l">
              <a:lnSpc>
                <a:spcPts val="7680"/>
              </a:lnSpc>
            </a:pPr>
            <a:r>
              <a:rPr lang="en-US" b="true" sz="6400">
                <a:solidFill>
                  <a:srgbClr val="041834"/>
                </a:solidFill>
                <a:latin typeface="Arimo Bold"/>
                <a:ea typeface="Arimo Bold"/>
                <a:cs typeface="Arimo Bold"/>
                <a:sym typeface="Arimo Bold"/>
              </a:rPr>
              <a:t>Patient Survival Problem</a:t>
            </a:r>
          </a:p>
        </p:txBody>
      </p:sp>
      <p:sp>
        <p:nvSpPr>
          <p:cNvPr name="TextBox 16" id="16"/>
          <p:cNvSpPr txBox="true"/>
          <p:nvPr/>
        </p:nvSpPr>
        <p:spPr>
          <a:xfrm rot="0">
            <a:off x="623948" y="1804449"/>
            <a:ext cx="7060114" cy="7228934"/>
          </a:xfrm>
          <a:prstGeom prst="rect">
            <a:avLst/>
          </a:prstGeom>
        </p:spPr>
        <p:txBody>
          <a:bodyPr anchor="t" rtlCol="false" tIns="0" lIns="0" bIns="0" rIns="0">
            <a:spAutoFit/>
          </a:bodyPr>
          <a:lstStyle/>
          <a:p>
            <a:pPr algn="l" marL="518160" indent="-259080" lvl="1">
              <a:lnSpc>
                <a:spcPts val="2879"/>
              </a:lnSpc>
              <a:buFont typeface="Arial"/>
              <a:buChar char="•"/>
            </a:pPr>
            <a:r>
              <a:rPr lang="en-US" sz="2400">
                <a:solidFill>
                  <a:srgbClr val="041834"/>
                </a:solidFill>
                <a:latin typeface="Open Sans"/>
                <a:ea typeface="Open Sans"/>
                <a:cs typeface="Open Sans"/>
                <a:sym typeface="Open Sans"/>
              </a:rPr>
              <a:t>Accurate mortality predictions are essential for timely medical interventions and optimal resource allocation to enhance patient care</a:t>
            </a:r>
          </a:p>
          <a:p>
            <a:pPr algn="l">
              <a:lnSpc>
                <a:spcPts val="2879"/>
              </a:lnSpc>
            </a:pPr>
          </a:p>
          <a:p>
            <a:pPr algn="l" marL="518160" indent="-259080" lvl="1">
              <a:lnSpc>
                <a:spcPts val="2879"/>
              </a:lnSpc>
              <a:buFont typeface="Arial"/>
              <a:buChar char="•"/>
            </a:pPr>
            <a:r>
              <a:rPr lang="en-US" sz="2400">
                <a:solidFill>
                  <a:srgbClr val="041834"/>
                </a:solidFill>
                <a:latin typeface="Open Sans"/>
                <a:ea typeface="Open Sans"/>
                <a:cs typeface="Open Sans"/>
                <a:sym typeface="Open Sans"/>
              </a:rPr>
              <a:t>Mortality risks vary across ICUs due to differences in staffing, resources, and local healthcare practices.</a:t>
            </a:r>
          </a:p>
          <a:p>
            <a:pPr algn="l">
              <a:lnSpc>
                <a:spcPts val="2879"/>
              </a:lnSpc>
            </a:pPr>
          </a:p>
          <a:p>
            <a:pPr algn="l" marL="518160" indent="-259080" lvl="1">
              <a:lnSpc>
                <a:spcPts val="2879"/>
              </a:lnSpc>
              <a:buFont typeface="Arial"/>
              <a:buChar char="•"/>
            </a:pPr>
            <a:r>
              <a:rPr lang="en-US" b="true" sz="2400">
                <a:solidFill>
                  <a:srgbClr val="041834"/>
                </a:solidFill>
                <a:latin typeface="Open Sans Bold"/>
                <a:ea typeface="Open Sans Bold"/>
                <a:cs typeface="Open Sans Bold"/>
                <a:sym typeface="Open Sans Bold"/>
              </a:rPr>
              <a:t>Existing research lacks globally applicable severity scoring systems that generalize well across diverse ICU datasets</a:t>
            </a:r>
          </a:p>
          <a:p>
            <a:pPr algn="l">
              <a:lnSpc>
                <a:spcPts val="2879"/>
              </a:lnSpc>
            </a:pPr>
          </a:p>
          <a:p>
            <a:pPr algn="l" marL="518160" indent="-259080" lvl="1">
              <a:lnSpc>
                <a:spcPts val="2879"/>
              </a:lnSpc>
              <a:buFont typeface="Arial"/>
              <a:buChar char="•"/>
            </a:pPr>
            <a:r>
              <a:rPr lang="en-US" sz="2400">
                <a:solidFill>
                  <a:srgbClr val="041834"/>
                </a:solidFill>
                <a:latin typeface="Open Sans"/>
                <a:ea typeface="Open Sans"/>
                <a:cs typeface="Open Sans"/>
                <a:sym typeface="Open Sans"/>
              </a:rPr>
              <a:t>Traditional severity scoring systems like APACHE are widely used but show calibration issues across different healthcare settings</a:t>
            </a:r>
          </a:p>
          <a:p>
            <a:pPr algn="l">
              <a:lnSpc>
                <a:spcPts val="2879"/>
              </a:lnSpc>
            </a:pPr>
          </a:p>
          <a:p>
            <a:pPr algn="l" marL="518160" indent="-259080" lvl="1">
              <a:lnSpc>
                <a:spcPts val="2879"/>
              </a:lnSpc>
              <a:buFont typeface="Arial"/>
              <a:buChar char="•"/>
            </a:pPr>
            <a:r>
              <a:rPr lang="en-US" sz="2400">
                <a:solidFill>
                  <a:srgbClr val="041834"/>
                </a:solidFill>
                <a:latin typeface="Open Sans"/>
                <a:ea typeface="Open Sans"/>
                <a:cs typeface="Open Sans"/>
                <a:sym typeface="Open Sans"/>
              </a:rPr>
              <a:t>Despite an 8% decrease in patient hospital deaths from 2000 to 2010, over 700,000 patients died in U.S. hospitals in 2010</a:t>
            </a:r>
          </a:p>
          <a:p>
            <a:pPr algn="l">
              <a:lnSpc>
                <a:spcPts val="28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15425448" y="7578956"/>
            <a:ext cx="2620480" cy="2603082"/>
          </a:xfrm>
          <a:custGeom>
            <a:avLst/>
            <a:gdLst/>
            <a:ahLst/>
            <a:cxnLst/>
            <a:rect r="r" b="b" t="t" l="l"/>
            <a:pathLst>
              <a:path h="2603082" w="2620480">
                <a:moveTo>
                  <a:pt x="0" y="0"/>
                </a:moveTo>
                <a:lnTo>
                  <a:pt x="2620480" y="0"/>
                </a:lnTo>
                <a:lnTo>
                  <a:pt x="2620480" y="2603082"/>
                </a:lnTo>
                <a:lnTo>
                  <a:pt x="0" y="2603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0800000">
            <a:off x="9122196" y="-9532812"/>
            <a:ext cx="10627080" cy="10611814"/>
            <a:chOff x="0" y="0"/>
            <a:chExt cx="14169440" cy="14149085"/>
          </a:xfrm>
        </p:grpSpPr>
        <p:sp>
          <p:nvSpPr>
            <p:cNvPr name="Freeform 4" id="4"/>
            <p:cNvSpPr/>
            <p:nvPr/>
          </p:nvSpPr>
          <p:spPr>
            <a:xfrm flipH="false" flipV="false" rot="0">
              <a:off x="204851" y="60325"/>
              <a:ext cx="14169391" cy="14149197"/>
            </a:xfrm>
            <a:custGeom>
              <a:avLst/>
              <a:gdLst/>
              <a:ahLst/>
              <a:cxnLst/>
              <a:rect r="r" b="b" t="t" l="l"/>
              <a:pathLst>
                <a:path h="14149197" w="14169391">
                  <a:moveTo>
                    <a:pt x="14169389" y="7074027"/>
                  </a:moveTo>
                  <a:cubicBezTo>
                    <a:pt x="14169389" y="10981690"/>
                    <a:pt x="10996422" y="14149197"/>
                    <a:pt x="7084186" y="14149197"/>
                  </a:cubicBezTo>
                  <a:cubicBezTo>
                    <a:pt x="3171951" y="14149197"/>
                    <a:pt x="0" y="10981817"/>
                    <a:pt x="0" y="7074027"/>
                  </a:cubicBezTo>
                  <a:cubicBezTo>
                    <a:pt x="0" y="3167380"/>
                    <a:pt x="3171952" y="0"/>
                    <a:pt x="7084187" y="0"/>
                  </a:cubicBezTo>
                  <a:cubicBezTo>
                    <a:pt x="10996422" y="0"/>
                    <a:pt x="14169391" y="3167380"/>
                    <a:pt x="14169391" y="7074027"/>
                  </a:cubicBezTo>
                  <a:close/>
                </a:path>
              </a:pathLst>
            </a:custGeom>
            <a:solidFill>
              <a:srgbClr val="6BC1D1"/>
            </a:solidFill>
          </p:spPr>
        </p:sp>
      </p:grpSp>
      <p:grpSp>
        <p:nvGrpSpPr>
          <p:cNvPr name="Group 5" id="5"/>
          <p:cNvGrpSpPr/>
          <p:nvPr/>
        </p:nvGrpSpPr>
        <p:grpSpPr>
          <a:xfrm rot="-10800000">
            <a:off x="-1573192" y="8188726"/>
            <a:ext cx="3706708" cy="3701344"/>
            <a:chOff x="0" y="0"/>
            <a:chExt cx="4942277" cy="4935125"/>
          </a:xfrm>
        </p:grpSpPr>
        <p:sp>
          <p:nvSpPr>
            <p:cNvPr name="Freeform 6" id="6"/>
            <p:cNvSpPr/>
            <p:nvPr/>
          </p:nvSpPr>
          <p:spPr>
            <a:xfrm flipH="false" flipV="false" rot="0">
              <a:off x="71501" y="21082"/>
              <a:ext cx="4942205" cy="4935220"/>
            </a:xfrm>
            <a:custGeom>
              <a:avLst/>
              <a:gdLst/>
              <a:ahLst/>
              <a:cxnLst/>
              <a:rect r="r" b="b" t="t" l="l"/>
              <a:pathLst>
                <a:path h="4935220" w="4942205">
                  <a:moveTo>
                    <a:pt x="4942205" y="2467356"/>
                  </a:moveTo>
                  <a:cubicBezTo>
                    <a:pt x="4942205" y="3830320"/>
                    <a:pt x="3835527" y="4935220"/>
                    <a:pt x="2470912" y="4935220"/>
                  </a:cubicBezTo>
                  <a:cubicBezTo>
                    <a:pt x="1106297" y="4935220"/>
                    <a:pt x="0" y="3830320"/>
                    <a:pt x="0" y="2467356"/>
                  </a:cubicBezTo>
                  <a:cubicBezTo>
                    <a:pt x="0" y="1104773"/>
                    <a:pt x="1106297" y="0"/>
                    <a:pt x="2470912" y="0"/>
                  </a:cubicBezTo>
                  <a:cubicBezTo>
                    <a:pt x="3835527" y="0"/>
                    <a:pt x="4942205" y="1104773"/>
                    <a:pt x="4942205" y="2467356"/>
                  </a:cubicBezTo>
                  <a:close/>
                </a:path>
              </a:pathLst>
            </a:custGeom>
            <a:solidFill>
              <a:srgbClr val="B6E3F1"/>
            </a:solidFill>
          </p:spPr>
        </p:sp>
      </p:grpSp>
      <p:sp>
        <p:nvSpPr>
          <p:cNvPr name="Freeform 7" id="7"/>
          <p:cNvSpPr/>
          <p:nvPr/>
        </p:nvSpPr>
        <p:spPr>
          <a:xfrm flipH="false" flipV="false" rot="5477940">
            <a:off x="17001516" y="759085"/>
            <a:ext cx="1890441" cy="639834"/>
          </a:xfrm>
          <a:custGeom>
            <a:avLst/>
            <a:gdLst/>
            <a:ahLst/>
            <a:cxnLst/>
            <a:rect r="r" b="b" t="t" l="l"/>
            <a:pathLst>
              <a:path h="639834" w="1890441">
                <a:moveTo>
                  <a:pt x="0" y="0"/>
                </a:moveTo>
                <a:lnTo>
                  <a:pt x="1890442" y="0"/>
                </a:lnTo>
                <a:lnTo>
                  <a:pt x="1890442" y="639834"/>
                </a:lnTo>
                <a:lnTo>
                  <a:pt x="0" y="6398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10800000">
            <a:off x="2312928" y="9790252"/>
            <a:ext cx="391786" cy="391786"/>
            <a:chOff x="0" y="0"/>
            <a:chExt cx="522381" cy="522381"/>
          </a:xfrm>
        </p:grpSpPr>
        <p:sp>
          <p:nvSpPr>
            <p:cNvPr name="Freeform 9" id="9"/>
            <p:cNvSpPr/>
            <p:nvPr/>
          </p:nvSpPr>
          <p:spPr>
            <a:xfrm flipH="false" flipV="false" rot="0">
              <a:off x="0" y="0"/>
              <a:ext cx="522351" cy="522351"/>
            </a:xfrm>
            <a:custGeom>
              <a:avLst/>
              <a:gdLst/>
              <a:ahLst/>
              <a:cxnLst/>
              <a:rect r="r" b="b" t="t" l="l"/>
              <a:pathLst>
                <a:path h="522351" w="522351">
                  <a:moveTo>
                    <a:pt x="522351" y="176530"/>
                  </a:moveTo>
                  <a:lnTo>
                    <a:pt x="345821" y="176530"/>
                  </a:lnTo>
                  <a:lnTo>
                    <a:pt x="345821" y="0"/>
                  </a:lnTo>
                  <a:lnTo>
                    <a:pt x="176530" y="0"/>
                  </a:lnTo>
                  <a:lnTo>
                    <a:pt x="176530" y="176530"/>
                  </a:lnTo>
                  <a:lnTo>
                    <a:pt x="0" y="176530"/>
                  </a:lnTo>
                  <a:lnTo>
                    <a:pt x="0" y="345821"/>
                  </a:lnTo>
                  <a:lnTo>
                    <a:pt x="176530" y="345821"/>
                  </a:lnTo>
                  <a:lnTo>
                    <a:pt x="176530" y="522351"/>
                  </a:lnTo>
                  <a:lnTo>
                    <a:pt x="345821" y="522351"/>
                  </a:lnTo>
                  <a:lnTo>
                    <a:pt x="345821" y="345821"/>
                  </a:lnTo>
                  <a:lnTo>
                    <a:pt x="522351" y="345821"/>
                  </a:lnTo>
                  <a:close/>
                </a:path>
              </a:pathLst>
            </a:custGeom>
            <a:solidFill>
              <a:srgbClr val="B6E3F1"/>
            </a:solidFill>
          </p:spPr>
        </p:sp>
      </p:grpSp>
      <p:grpSp>
        <p:nvGrpSpPr>
          <p:cNvPr name="Group 10" id="10"/>
          <p:cNvGrpSpPr/>
          <p:nvPr/>
        </p:nvGrpSpPr>
        <p:grpSpPr>
          <a:xfrm rot="-10800000">
            <a:off x="280162" y="8487236"/>
            <a:ext cx="687572" cy="687572"/>
            <a:chOff x="0" y="0"/>
            <a:chExt cx="916763" cy="916763"/>
          </a:xfrm>
        </p:grpSpPr>
        <p:sp>
          <p:nvSpPr>
            <p:cNvPr name="Freeform 11" id="11"/>
            <p:cNvSpPr/>
            <p:nvPr/>
          </p:nvSpPr>
          <p:spPr>
            <a:xfrm flipH="false" flipV="false" rot="0">
              <a:off x="0" y="0"/>
              <a:ext cx="916813" cy="916813"/>
            </a:xfrm>
            <a:custGeom>
              <a:avLst/>
              <a:gdLst/>
              <a:ahLst/>
              <a:cxnLst/>
              <a:rect r="r" b="b" t="t" l="l"/>
              <a:pathLst>
                <a:path h="916813" w="916813">
                  <a:moveTo>
                    <a:pt x="916813" y="309880"/>
                  </a:moveTo>
                  <a:lnTo>
                    <a:pt x="606933" y="309880"/>
                  </a:lnTo>
                  <a:lnTo>
                    <a:pt x="606933" y="0"/>
                  </a:lnTo>
                  <a:lnTo>
                    <a:pt x="309880" y="0"/>
                  </a:lnTo>
                  <a:lnTo>
                    <a:pt x="309880" y="309880"/>
                  </a:lnTo>
                  <a:lnTo>
                    <a:pt x="0" y="309880"/>
                  </a:lnTo>
                  <a:lnTo>
                    <a:pt x="0" y="606933"/>
                  </a:lnTo>
                  <a:lnTo>
                    <a:pt x="309880" y="606933"/>
                  </a:lnTo>
                  <a:lnTo>
                    <a:pt x="309880" y="916813"/>
                  </a:lnTo>
                  <a:lnTo>
                    <a:pt x="606933" y="916813"/>
                  </a:lnTo>
                  <a:lnTo>
                    <a:pt x="606933" y="606933"/>
                  </a:lnTo>
                  <a:lnTo>
                    <a:pt x="916813" y="606933"/>
                  </a:lnTo>
                  <a:close/>
                </a:path>
              </a:pathLst>
            </a:custGeom>
            <a:solidFill>
              <a:srgbClr val="6BC1D1"/>
            </a:solidFill>
          </p:spPr>
        </p:sp>
      </p:grpSp>
      <p:grpSp>
        <p:nvGrpSpPr>
          <p:cNvPr name="Group 12" id="12"/>
          <p:cNvGrpSpPr/>
          <p:nvPr/>
        </p:nvGrpSpPr>
        <p:grpSpPr>
          <a:xfrm rot="-10800000">
            <a:off x="490787" y="9665774"/>
            <a:ext cx="373624" cy="373624"/>
            <a:chOff x="0" y="0"/>
            <a:chExt cx="498165" cy="498165"/>
          </a:xfrm>
        </p:grpSpPr>
        <p:sp>
          <p:nvSpPr>
            <p:cNvPr name="Freeform 13" id="13"/>
            <p:cNvSpPr/>
            <p:nvPr/>
          </p:nvSpPr>
          <p:spPr>
            <a:xfrm flipH="false" flipV="false" rot="0">
              <a:off x="0" y="0"/>
              <a:ext cx="498221" cy="498221"/>
            </a:xfrm>
            <a:custGeom>
              <a:avLst/>
              <a:gdLst/>
              <a:ahLst/>
              <a:cxnLst/>
              <a:rect r="r" b="b" t="t" l="l"/>
              <a:pathLst>
                <a:path h="498221" w="498221">
                  <a:moveTo>
                    <a:pt x="498221" y="168402"/>
                  </a:moveTo>
                  <a:lnTo>
                    <a:pt x="329819" y="168402"/>
                  </a:lnTo>
                  <a:lnTo>
                    <a:pt x="329819" y="0"/>
                  </a:lnTo>
                  <a:lnTo>
                    <a:pt x="168402" y="0"/>
                  </a:lnTo>
                  <a:lnTo>
                    <a:pt x="168402" y="168402"/>
                  </a:lnTo>
                  <a:lnTo>
                    <a:pt x="0" y="168402"/>
                  </a:lnTo>
                  <a:lnTo>
                    <a:pt x="0" y="329819"/>
                  </a:lnTo>
                  <a:lnTo>
                    <a:pt x="168402" y="329819"/>
                  </a:lnTo>
                  <a:lnTo>
                    <a:pt x="168402" y="498221"/>
                  </a:lnTo>
                  <a:lnTo>
                    <a:pt x="329819" y="498221"/>
                  </a:lnTo>
                  <a:lnTo>
                    <a:pt x="329819" y="329819"/>
                  </a:lnTo>
                  <a:lnTo>
                    <a:pt x="498221" y="329819"/>
                  </a:lnTo>
                  <a:close/>
                </a:path>
              </a:pathLst>
            </a:custGeom>
            <a:solidFill>
              <a:srgbClr val="6BC1D1"/>
            </a:solidFill>
          </p:spPr>
        </p:sp>
      </p:grpSp>
      <p:sp>
        <p:nvSpPr>
          <p:cNvPr name="TextBox 14" id="14"/>
          <p:cNvSpPr txBox="true"/>
          <p:nvPr/>
        </p:nvSpPr>
        <p:spPr>
          <a:xfrm rot="0">
            <a:off x="2130117" y="3506547"/>
            <a:ext cx="14155574" cy="5324475"/>
          </a:xfrm>
          <a:prstGeom prst="rect">
            <a:avLst/>
          </a:prstGeom>
        </p:spPr>
        <p:txBody>
          <a:bodyPr anchor="t" rtlCol="false" tIns="0" lIns="0" bIns="0" rIns="0">
            <a:spAutoFit/>
          </a:bodyPr>
          <a:lstStyle/>
          <a:p>
            <a:pPr algn="ctr">
              <a:lnSpc>
                <a:spcPts val="5759"/>
              </a:lnSpc>
            </a:pPr>
            <a:r>
              <a:rPr lang="en-US" b="true" sz="4800">
                <a:solidFill>
                  <a:srgbClr val="041834"/>
                </a:solidFill>
                <a:latin typeface="Open Sans Bold"/>
                <a:ea typeface="Open Sans Bold"/>
                <a:cs typeface="Open Sans Bold"/>
                <a:sym typeface="Open Sans Bold"/>
              </a:rPr>
              <a:t>Develop a robust machine learning model to accurately predict hospital deaths using comprehensive international critical care data</a:t>
            </a:r>
          </a:p>
          <a:p>
            <a:pPr algn="just">
              <a:lnSpc>
                <a:spcPts val="5759"/>
              </a:lnSpc>
            </a:pPr>
          </a:p>
          <a:p>
            <a:pPr algn="ctr">
              <a:lnSpc>
                <a:spcPts val="4800"/>
              </a:lnSpc>
            </a:pPr>
            <a:r>
              <a:rPr lang="en-US" sz="4000">
                <a:solidFill>
                  <a:srgbClr val="041834"/>
                </a:solidFill>
                <a:latin typeface="Open Sans"/>
                <a:ea typeface="Open Sans"/>
                <a:cs typeface="Open Sans"/>
                <a:sym typeface="Open Sans"/>
              </a:rPr>
              <a:t>Create a universally applicable severity of illness scoring system that performs reliably across diverse healthcare settings and countries</a:t>
            </a:r>
          </a:p>
          <a:p>
            <a:pPr algn="ctr">
              <a:lnSpc>
                <a:spcPts val="4800"/>
              </a:lnSpc>
            </a:pPr>
          </a:p>
        </p:txBody>
      </p:sp>
      <p:sp>
        <p:nvSpPr>
          <p:cNvPr name="Freeform 15" id="15"/>
          <p:cNvSpPr/>
          <p:nvPr/>
        </p:nvSpPr>
        <p:spPr>
          <a:xfrm flipH="false" flipV="false" rot="0">
            <a:off x="490787" y="449142"/>
            <a:ext cx="3278661" cy="2497743"/>
          </a:xfrm>
          <a:custGeom>
            <a:avLst/>
            <a:gdLst/>
            <a:ahLst/>
            <a:cxnLst/>
            <a:rect r="r" b="b" t="t" l="l"/>
            <a:pathLst>
              <a:path h="2497743" w="3278661">
                <a:moveTo>
                  <a:pt x="0" y="0"/>
                </a:moveTo>
                <a:lnTo>
                  <a:pt x="3278660" y="0"/>
                </a:lnTo>
                <a:lnTo>
                  <a:pt x="3278660" y="2497743"/>
                </a:lnTo>
                <a:lnTo>
                  <a:pt x="0" y="24977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5681381" y="7839970"/>
            <a:ext cx="1924093" cy="1654720"/>
          </a:xfrm>
          <a:custGeom>
            <a:avLst/>
            <a:gdLst/>
            <a:ahLst/>
            <a:cxnLst/>
            <a:rect r="r" b="b" t="t" l="l"/>
            <a:pathLst>
              <a:path h="1654720" w="1924093">
                <a:moveTo>
                  <a:pt x="0" y="0"/>
                </a:moveTo>
                <a:lnTo>
                  <a:pt x="1924093" y="0"/>
                </a:lnTo>
                <a:lnTo>
                  <a:pt x="1924093" y="1654720"/>
                </a:lnTo>
                <a:lnTo>
                  <a:pt x="0" y="16547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10800000">
            <a:off x="49806" y="126772"/>
            <a:ext cx="687572" cy="687572"/>
            <a:chOff x="0" y="0"/>
            <a:chExt cx="916763" cy="916763"/>
          </a:xfrm>
        </p:grpSpPr>
        <p:sp>
          <p:nvSpPr>
            <p:cNvPr name="Freeform 18" id="18"/>
            <p:cNvSpPr/>
            <p:nvPr/>
          </p:nvSpPr>
          <p:spPr>
            <a:xfrm flipH="false" flipV="false" rot="0">
              <a:off x="0" y="0"/>
              <a:ext cx="916813" cy="916813"/>
            </a:xfrm>
            <a:custGeom>
              <a:avLst/>
              <a:gdLst/>
              <a:ahLst/>
              <a:cxnLst/>
              <a:rect r="r" b="b" t="t" l="l"/>
              <a:pathLst>
                <a:path h="916813" w="916813">
                  <a:moveTo>
                    <a:pt x="916813" y="309880"/>
                  </a:moveTo>
                  <a:lnTo>
                    <a:pt x="606933" y="309880"/>
                  </a:lnTo>
                  <a:lnTo>
                    <a:pt x="606933" y="0"/>
                  </a:lnTo>
                  <a:lnTo>
                    <a:pt x="309880" y="0"/>
                  </a:lnTo>
                  <a:lnTo>
                    <a:pt x="309880" y="309880"/>
                  </a:lnTo>
                  <a:lnTo>
                    <a:pt x="0" y="309880"/>
                  </a:lnTo>
                  <a:lnTo>
                    <a:pt x="0" y="606933"/>
                  </a:lnTo>
                  <a:lnTo>
                    <a:pt x="309880" y="606933"/>
                  </a:lnTo>
                  <a:lnTo>
                    <a:pt x="309880" y="916813"/>
                  </a:lnTo>
                  <a:lnTo>
                    <a:pt x="606933" y="916813"/>
                  </a:lnTo>
                  <a:lnTo>
                    <a:pt x="606933" y="606933"/>
                  </a:lnTo>
                  <a:lnTo>
                    <a:pt x="916813" y="606933"/>
                  </a:lnTo>
                  <a:close/>
                </a:path>
              </a:pathLst>
            </a:custGeom>
            <a:solidFill>
              <a:srgbClr val="6BC1D1"/>
            </a:solidFill>
          </p:spPr>
        </p:sp>
      </p:grpSp>
      <p:sp>
        <p:nvSpPr>
          <p:cNvPr name="Freeform 19" id="19"/>
          <p:cNvSpPr/>
          <p:nvPr/>
        </p:nvSpPr>
        <p:spPr>
          <a:xfrm flipH="false" flipV="false" rot="0">
            <a:off x="14702121" y="449142"/>
            <a:ext cx="2903353" cy="2903353"/>
          </a:xfrm>
          <a:custGeom>
            <a:avLst/>
            <a:gdLst/>
            <a:ahLst/>
            <a:cxnLst/>
            <a:rect r="r" b="b" t="t" l="l"/>
            <a:pathLst>
              <a:path h="2903353" w="2903353">
                <a:moveTo>
                  <a:pt x="0" y="0"/>
                </a:moveTo>
                <a:lnTo>
                  <a:pt x="2903353" y="0"/>
                </a:lnTo>
                <a:lnTo>
                  <a:pt x="2903353" y="2903353"/>
                </a:lnTo>
                <a:lnTo>
                  <a:pt x="0" y="29033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758859" y="7730241"/>
            <a:ext cx="2690755" cy="2309157"/>
          </a:xfrm>
          <a:custGeom>
            <a:avLst/>
            <a:gdLst/>
            <a:ahLst/>
            <a:cxnLst/>
            <a:rect r="r" b="b" t="t" l="l"/>
            <a:pathLst>
              <a:path h="2309157" w="2690755">
                <a:moveTo>
                  <a:pt x="0" y="0"/>
                </a:moveTo>
                <a:lnTo>
                  <a:pt x="2690755" y="0"/>
                </a:lnTo>
                <a:lnTo>
                  <a:pt x="2690755" y="2309157"/>
                </a:lnTo>
                <a:lnTo>
                  <a:pt x="0" y="230915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1509621" y="1050427"/>
            <a:ext cx="15225150" cy="1000125"/>
          </a:xfrm>
          <a:prstGeom prst="rect">
            <a:avLst/>
          </a:prstGeom>
        </p:spPr>
        <p:txBody>
          <a:bodyPr anchor="t" rtlCol="false" tIns="0" lIns="0" bIns="0" rIns="0">
            <a:spAutoFit/>
          </a:bodyPr>
          <a:lstStyle/>
          <a:p>
            <a:pPr algn="ctr">
              <a:lnSpc>
                <a:spcPts val="7680"/>
              </a:lnSpc>
            </a:pPr>
            <a:r>
              <a:rPr lang="en-US" b="true" sz="6400">
                <a:solidFill>
                  <a:srgbClr val="041834"/>
                </a:solidFill>
                <a:latin typeface="Arimo Bold"/>
                <a:ea typeface="Arimo Bold"/>
                <a:cs typeface="Arimo Bold"/>
                <a:sym typeface="Arimo Bold"/>
              </a:rPr>
              <a:t>Project Goal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grpSp>
        <p:nvGrpSpPr>
          <p:cNvPr name="Group 2" id="2"/>
          <p:cNvGrpSpPr/>
          <p:nvPr/>
        </p:nvGrpSpPr>
        <p:grpSpPr>
          <a:xfrm rot="0">
            <a:off x="16730878" y="8512052"/>
            <a:ext cx="4519098" cy="4512496"/>
            <a:chOff x="0" y="0"/>
            <a:chExt cx="6025464" cy="6016661"/>
          </a:xfrm>
        </p:grpSpPr>
        <p:sp>
          <p:nvSpPr>
            <p:cNvPr name="Freeform 3" id="3"/>
            <p:cNvSpPr/>
            <p:nvPr/>
          </p:nvSpPr>
          <p:spPr>
            <a:xfrm flipH="false" flipV="false" rot="0">
              <a:off x="-87122" y="25654"/>
              <a:ext cx="6025515" cy="6016752"/>
            </a:xfrm>
            <a:custGeom>
              <a:avLst/>
              <a:gdLst/>
              <a:ahLst/>
              <a:cxnLst/>
              <a:rect r="r" b="b" t="t" l="l"/>
              <a:pathLst>
                <a:path h="6016752" w="6025515">
                  <a:moveTo>
                    <a:pt x="0" y="3008122"/>
                  </a:moveTo>
                  <a:cubicBezTo>
                    <a:pt x="0" y="4669790"/>
                    <a:pt x="1349248" y="6016752"/>
                    <a:pt x="3012948" y="6016752"/>
                  </a:cubicBezTo>
                  <a:cubicBezTo>
                    <a:pt x="4676648" y="6016752"/>
                    <a:pt x="6025515" y="4669790"/>
                    <a:pt x="6025515" y="3008122"/>
                  </a:cubicBezTo>
                  <a:cubicBezTo>
                    <a:pt x="6025515" y="1346835"/>
                    <a:pt x="4676648" y="0"/>
                    <a:pt x="3012948" y="0"/>
                  </a:cubicBezTo>
                  <a:cubicBezTo>
                    <a:pt x="1349248" y="0"/>
                    <a:pt x="0" y="1346835"/>
                    <a:pt x="0" y="3008122"/>
                  </a:cubicBezTo>
                  <a:close/>
                </a:path>
              </a:pathLst>
            </a:custGeom>
            <a:solidFill>
              <a:srgbClr val="6BC1D1"/>
            </a:solidFill>
          </p:spPr>
        </p:sp>
      </p:grpSp>
      <p:sp>
        <p:nvSpPr>
          <p:cNvPr name="Freeform 4" id="4"/>
          <p:cNvSpPr/>
          <p:nvPr/>
        </p:nvSpPr>
        <p:spPr>
          <a:xfrm flipH="false" flipV="false" rot="0">
            <a:off x="17138870" y="7688250"/>
            <a:ext cx="695726" cy="2286688"/>
          </a:xfrm>
          <a:custGeom>
            <a:avLst/>
            <a:gdLst/>
            <a:ahLst/>
            <a:cxnLst/>
            <a:rect r="r" b="b" t="t" l="l"/>
            <a:pathLst>
              <a:path h="2286688" w="695726">
                <a:moveTo>
                  <a:pt x="0" y="0"/>
                </a:moveTo>
                <a:lnTo>
                  <a:pt x="695726" y="0"/>
                </a:lnTo>
                <a:lnTo>
                  <a:pt x="695726" y="2286688"/>
                </a:lnTo>
                <a:lnTo>
                  <a:pt x="0" y="22866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492196" y="310854"/>
            <a:ext cx="1558462" cy="1888106"/>
          </a:xfrm>
          <a:custGeom>
            <a:avLst/>
            <a:gdLst/>
            <a:ahLst/>
            <a:cxnLst/>
            <a:rect r="r" b="b" t="t" l="l"/>
            <a:pathLst>
              <a:path h="1888106" w="1558462">
                <a:moveTo>
                  <a:pt x="0" y="0"/>
                </a:moveTo>
                <a:lnTo>
                  <a:pt x="1558462" y="0"/>
                </a:lnTo>
                <a:lnTo>
                  <a:pt x="1558462" y="1888106"/>
                </a:lnTo>
                <a:lnTo>
                  <a:pt x="0" y="188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777626" y="295275"/>
            <a:ext cx="12510374" cy="9991725"/>
          </a:xfrm>
          <a:prstGeom prst="rect">
            <a:avLst/>
          </a:prstGeom>
        </p:spPr>
        <p:txBody>
          <a:bodyPr anchor="t" rtlCol="false" tIns="0" lIns="0" bIns="0" rIns="0">
            <a:spAutoFit/>
          </a:bodyPr>
          <a:lstStyle/>
          <a:p>
            <a:pPr algn="ctr">
              <a:lnSpc>
                <a:spcPts val="32397"/>
              </a:lnSpc>
            </a:pPr>
            <a:r>
              <a:rPr lang="en-US" sz="26997">
                <a:solidFill>
                  <a:srgbClr val="E2583E"/>
                </a:solidFill>
                <a:latin typeface="Arimo"/>
                <a:ea typeface="Arimo"/>
                <a:cs typeface="Arimo"/>
                <a:sym typeface="Arimo"/>
              </a:rPr>
              <a:t>02</a:t>
            </a:r>
          </a:p>
          <a:p>
            <a:pPr algn="ctr">
              <a:lnSpc>
                <a:spcPts val="15225"/>
              </a:lnSpc>
            </a:pPr>
            <a:r>
              <a:rPr lang="en-US" sz="12687">
                <a:solidFill>
                  <a:srgbClr val="E2583E"/>
                </a:solidFill>
                <a:latin typeface="Arimo"/>
                <a:ea typeface="Arimo"/>
                <a:cs typeface="Arimo"/>
                <a:sym typeface="Arimo"/>
              </a:rPr>
              <a:t>Data Collection</a:t>
            </a:r>
          </a:p>
          <a:p>
            <a:pPr algn="ctr">
              <a:lnSpc>
                <a:spcPts val="15225"/>
              </a:lnSpc>
            </a:pPr>
            <a:r>
              <a:rPr lang="en-US" sz="12687">
                <a:solidFill>
                  <a:srgbClr val="E2583E"/>
                </a:solidFill>
                <a:latin typeface="Arimo"/>
                <a:ea typeface="Arimo"/>
                <a:cs typeface="Arimo"/>
                <a:sym typeface="Arimo"/>
              </a:rPr>
              <a:t>&amp;</a:t>
            </a:r>
          </a:p>
          <a:p>
            <a:pPr algn="ctr">
              <a:lnSpc>
                <a:spcPts val="15225"/>
              </a:lnSpc>
            </a:pPr>
            <a:r>
              <a:rPr lang="en-US" sz="12687">
                <a:solidFill>
                  <a:srgbClr val="E2583E"/>
                </a:solidFill>
                <a:latin typeface="Arimo"/>
                <a:ea typeface="Arimo"/>
                <a:cs typeface="Arimo"/>
                <a:sym typeface="Arimo"/>
              </a:rPr>
              <a:t>EDA</a:t>
            </a:r>
          </a:p>
        </p:txBody>
      </p:sp>
      <p:grpSp>
        <p:nvGrpSpPr>
          <p:cNvPr name="Group 7" id="7"/>
          <p:cNvGrpSpPr/>
          <p:nvPr/>
        </p:nvGrpSpPr>
        <p:grpSpPr>
          <a:xfrm rot="0">
            <a:off x="-4461752" y="-5476752"/>
            <a:ext cx="12388120" cy="12388120"/>
            <a:chOff x="0" y="0"/>
            <a:chExt cx="16517493" cy="16517493"/>
          </a:xfrm>
        </p:grpSpPr>
        <p:sp>
          <p:nvSpPr>
            <p:cNvPr name="Freeform 8" id="8"/>
            <p:cNvSpPr/>
            <p:nvPr/>
          </p:nvSpPr>
          <p:spPr>
            <a:xfrm flipH="false" flipV="false" rot="0">
              <a:off x="0" y="0"/>
              <a:ext cx="16517620" cy="16517620"/>
            </a:xfrm>
            <a:custGeom>
              <a:avLst/>
              <a:gdLst/>
              <a:ahLst/>
              <a:cxnLst/>
              <a:rect r="r" b="b" t="t" l="l"/>
              <a:pathLst>
                <a:path h="16517620" w="16517620">
                  <a:moveTo>
                    <a:pt x="16517493" y="8258810"/>
                  </a:moveTo>
                  <a:cubicBezTo>
                    <a:pt x="16517493" y="12820015"/>
                    <a:pt x="12819888" y="16517620"/>
                    <a:pt x="8258683" y="16517620"/>
                  </a:cubicBezTo>
                  <a:cubicBezTo>
                    <a:pt x="3697478" y="16517620"/>
                    <a:pt x="0" y="12819888"/>
                    <a:pt x="0" y="8258810"/>
                  </a:cubicBezTo>
                  <a:cubicBezTo>
                    <a:pt x="0" y="3697732"/>
                    <a:pt x="3697605" y="0"/>
                    <a:pt x="8258810" y="0"/>
                  </a:cubicBezTo>
                  <a:cubicBezTo>
                    <a:pt x="12820015" y="0"/>
                    <a:pt x="16517620" y="3697605"/>
                    <a:pt x="16517620" y="8258810"/>
                  </a:cubicBezTo>
                  <a:close/>
                </a:path>
              </a:pathLst>
            </a:custGeom>
            <a:solidFill>
              <a:srgbClr val="B6E3F1"/>
            </a:solidFill>
          </p:spPr>
        </p:sp>
      </p:grpSp>
      <p:sp>
        <p:nvSpPr>
          <p:cNvPr name="Freeform 9" id="9"/>
          <p:cNvSpPr/>
          <p:nvPr/>
        </p:nvSpPr>
        <p:spPr>
          <a:xfrm flipH="false" flipV="false" rot="0">
            <a:off x="-287462" y="717308"/>
            <a:ext cx="7288769" cy="9607347"/>
          </a:xfrm>
          <a:custGeom>
            <a:avLst/>
            <a:gdLst/>
            <a:ahLst/>
            <a:cxnLst/>
            <a:rect r="r" b="b" t="t" l="l"/>
            <a:pathLst>
              <a:path h="9607347" w="7288769">
                <a:moveTo>
                  <a:pt x="0" y="0"/>
                </a:moveTo>
                <a:lnTo>
                  <a:pt x="7288769" y="0"/>
                </a:lnTo>
                <a:lnTo>
                  <a:pt x="7288769" y="9607347"/>
                </a:lnTo>
                <a:lnTo>
                  <a:pt x="0" y="9607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6577356" y="580401"/>
            <a:ext cx="1759672" cy="1759672"/>
          </a:xfrm>
          <a:custGeom>
            <a:avLst/>
            <a:gdLst/>
            <a:ahLst/>
            <a:cxnLst/>
            <a:rect r="r" b="b" t="t" l="l"/>
            <a:pathLst>
              <a:path h="1759672" w="1759672">
                <a:moveTo>
                  <a:pt x="0" y="0"/>
                </a:moveTo>
                <a:lnTo>
                  <a:pt x="1759672" y="0"/>
                </a:lnTo>
                <a:lnTo>
                  <a:pt x="1759672" y="1759672"/>
                </a:lnTo>
                <a:lnTo>
                  <a:pt x="0" y="17596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6350774" y="8111140"/>
            <a:ext cx="1875990" cy="1875990"/>
          </a:xfrm>
          <a:custGeom>
            <a:avLst/>
            <a:gdLst/>
            <a:ahLst/>
            <a:cxnLst/>
            <a:rect r="r" b="b" t="t" l="l"/>
            <a:pathLst>
              <a:path h="1875990" w="1875990">
                <a:moveTo>
                  <a:pt x="0" y="0"/>
                </a:moveTo>
                <a:lnTo>
                  <a:pt x="1875990" y="0"/>
                </a:lnTo>
                <a:lnTo>
                  <a:pt x="1875990" y="1875990"/>
                </a:lnTo>
                <a:lnTo>
                  <a:pt x="0" y="18759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8226764" y="6791330"/>
            <a:ext cx="1135013" cy="1135013"/>
          </a:xfrm>
          <a:custGeom>
            <a:avLst/>
            <a:gdLst/>
            <a:ahLst/>
            <a:cxnLst/>
            <a:rect r="r" b="b" t="t" l="l"/>
            <a:pathLst>
              <a:path h="1135013" w="1135013">
                <a:moveTo>
                  <a:pt x="0" y="0"/>
                </a:moveTo>
                <a:lnTo>
                  <a:pt x="1135012" y="0"/>
                </a:lnTo>
                <a:lnTo>
                  <a:pt x="1135012" y="1135013"/>
                </a:lnTo>
                <a:lnTo>
                  <a:pt x="0" y="11350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330230" y="2501722"/>
            <a:ext cx="1135013" cy="1135013"/>
          </a:xfrm>
          <a:custGeom>
            <a:avLst/>
            <a:gdLst/>
            <a:ahLst/>
            <a:cxnLst/>
            <a:rect r="r" b="b" t="t" l="l"/>
            <a:pathLst>
              <a:path h="1135013" w="1135013">
                <a:moveTo>
                  <a:pt x="0" y="0"/>
                </a:moveTo>
                <a:lnTo>
                  <a:pt x="1135013" y="0"/>
                </a:lnTo>
                <a:lnTo>
                  <a:pt x="1135013" y="1135012"/>
                </a:lnTo>
                <a:lnTo>
                  <a:pt x="0" y="1135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93219" y="-633199"/>
            <a:ext cx="1558462" cy="1888106"/>
          </a:xfrm>
          <a:custGeom>
            <a:avLst/>
            <a:gdLst/>
            <a:ahLst/>
            <a:cxnLst/>
            <a:rect r="r" b="b" t="t" l="l"/>
            <a:pathLst>
              <a:path h="1888106" w="1558462">
                <a:moveTo>
                  <a:pt x="0" y="0"/>
                </a:moveTo>
                <a:lnTo>
                  <a:pt x="1558462" y="0"/>
                </a:lnTo>
                <a:lnTo>
                  <a:pt x="1558462" y="1888106"/>
                </a:lnTo>
                <a:lnTo>
                  <a:pt x="0" y="18881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96678" y="-2658874"/>
            <a:ext cx="4202870" cy="4200322"/>
          </a:xfrm>
          <a:custGeom>
            <a:avLst/>
            <a:gdLst/>
            <a:ahLst/>
            <a:cxnLst/>
            <a:rect r="r" b="b" t="t" l="l"/>
            <a:pathLst>
              <a:path h="4200322" w="4202870">
                <a:moveTo>
                  <a:pt x="0" y="0"/>
                </a:moveTo>
                <a:lnTo>
                  <a:pt x="4202870" y="0"/>
                </a:lnTo>
                <a:lnTo>
                  <a:pt x="4202870" y="4200322"/>
                </a:lnTo>
                <a:lnTo>
                  <a:pt x="0" y="42003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131678" y="307576"/>
            <a:ext cx="1852672" cy="2726922"/>
          </a:xfrm>
          <a:custGeom>
            <a:avLst/>
            <a:gdLst/>
            <a:ahLst/>
            <a:cxnLst/>
            <a:rect r="r" b="b" t="t" l="l"/>
            <a:pathLst>
              <a:path h="2726922" w="1852672">
                <a:moveTo>
                  <a:pt x="0" y="0"/>
                </a:moveTo>
                <a:lnTo>
                  <a:pt x="1852672" y="0"/>
                </a:lnTo>
                <a:lnTo>
                  <a:pt x="1852672" y="2726922"/>
                </a:lnTo>
                <a:lnTo>
                  <a:pt x="0" y="27269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10800000">
            <a:off x="10980946" y="9207988"/>
            <a:ext cx="10627080" cy="10611814"/>
            <a:chOff x="0" y="0"/>
            <a:chExt cx="14169440" cy="14149085"/>
          </a:xfrm>
        </p:grpSpPr>
        <p:sp>
          <p:nvSpPr>
            <p:cNvPr name="Freeform 5" id="5"/>
            <p:cNvSpPr/>
            <p:nvPr/>
          </p:nvSpPr>
          <p:spPr>
            <a:xfrm flipH="false" flipV="false" rot="0">
              <a:off x="204851" y="60325"/>
              <a:ext cx="14169391" cy="14149197"/>
            </a:xfrm>
            <a:custGeom>
              <a:avLst/>
              <a:gdLst/>
              <a:ahLst/>
              <a:cxnLst/>
              <a:rect r="r" b="b" t="t" l="l"/>
              <a:pathLst>
                <a:path h="14149197" w="14169391">
                  <a:moveTo>
                    <a:pt x="14169389" y="7074027"/>
                  </a:moveTo>
                  <a:cubicBezTo>
                    <a:pt x="14169389" y="10981690"/>
                    <a:pt x="10996422" y="14149197"/>
                    <a:pt x="7084186" y="14149197"/>
                  </a:cubicBezTo>
                  <a:cubicBezTo>
                    <a:pt x="3171951" y="14149197"/>
                    <a:pt x="0" y="10981817"/>
                    <a:pt x="0" y="7074027"/>
                  </a:cubicBezTo>
                  <a:cubicBezTo>
                    <a:pt x="0" y="3167380"/>
                    <a:pt x="3171952" y="0"/>
                    <a:pt x="7084187" y="0"/>
                  </a:cubicBezTo>
                  <a:cubicBezTo>
                    <a:pt x="10996422" y="0"/>
                    <a:pt x="14169391" y="3167380"/>
                    <a:pt x="14169391" y="7074027"/>
                  </a:cubicBezTo>
                  <a:close/>
                </a:path>
              </a:pathLst>
            </a:custGeom>
            <a:solidFill>
              <a:srgbClr val="6BC1D1"/>
            </a:solidFill>
          </p:spPr>
        </p:sp>
      </p:grpSp>
      <p:sp>
        <p:nvSpPr>
          <p:cNvPr name="TextBox 6" id="6"/>
          <p:cNvSpPr txBox="true"/>
          <p:nvPr/>
        </p:nvSpPr>
        <p:spPr>
          <a:xfrm rot="0">
            <a:off x="1531425" y="943375"/>
            <a:ext cx="15225150" cy="1095375"/>
          </a:xfrm>
          <a:prstGeom prst="rect">
            <a:avLst/>
          </a:prstGeom>
        </p:spPr>
        <p:txBody>
          <a:bodyPr anchor="t" rtlCol="false" tIns="0" lIns="0" bIns="0" rIns="0">
            <a:spAutoFit/>
          </a:bodyPr>
          <a:lstStyle/>
          <a:p>
            <a:pPr algn="ctr">
              <a:lnSpc>
                <a:spcPts val="8400"/>
              </a:lnSpc>
            </a:pPr>
            <a:r>
              <a:rPr lang="en-US" b="true" sz="7000">
                <a:solidFill>
                  <a:srgbClr val="041834"/>
                </a:solidFill>
                <a:latin typeface="Arimo Bold"/>
                <a:ea typeface="Arimo Bold"/>
                <a:cs typeface="Arimo Bold"/>
                <a:sym typeface="Arimo Bold"/>
              </a:rPr>
              <a:t>Data Collection</a:t>
            </a:r>
          </a:p>
        </p:txBody>
      </p:sp>
      <p:sp>
        <p:nvSpPr>
          <p:cNvPr name="TextBox 7" id="7"/>
          <p:cNvSpPr txBox="true"/>
          <p:nvPr/>
        </p:nvSpPr>
        <p:spPr>
          <a:xfrm rot="0">
            <a:off x="3480775" y="6694938"/>
            <a:ext cx="13275750" cy="2791587"/>
          </a:xfrm>
          <a:prstGeom prst="rect">
            <a:avLst/>
          </a:prstGeom>
        </p:spPr>
        <p:txBody>
          <a:bodyPr anchor="t" rtlCol="false" tIns="0" lIns="0" bIns="0" rIns="0">
            <a:spAutoFit/>
          </a:bodyPr>
          <a:lstStyle/>
          <a:p>
            <a:pPr algn="l" marL="518160" indent="-259080" lvl="1">
              <a:lnSpc>
                <a:spcPts val="3624"/>
              </a:lnSpc>
              <a:buFont typeface="Arial"/>
              <a:buChar char="•"/>
            </a:pPr>
            <a:r>
              <a:rPr lang="en-US" b="true" sz="2400">
                <a:solidFill>
                  <a:srgbClr val="0E2A47"/>
                </a:solidFill>
                <a:latin typeface="Overpass Ultra-Bold"/>
                <a:ea typeface="Overpass Ultra-Bold"/>
                <a:cs typeface="Overpass Ultra-Bold"/>
                <a:sym typeface="Overpass Ultra-Bold"/>
              </a:rPr>
              <a:t>Collect</a:t>
            </a:r>
            <a:r>
              <a:rPr lang="en-US" b="true" sz="2400">
                <a:solidFill>
                  <a:srgbClr val="0E2A47"/>
                </a:solidFill>
                <a:latin typeface="Overpass Ultra-Bold"/>
                <a:ea typeface="Overpass Ultra-Bold"/>
                <a:cs typeface="Overpass Ultra-Bold"/>
                <a:sym typeface="Overpass Ultra-Bold"/>
              </a:rPr>
              <a:t>ed comprehensive patient information,</a:t>
            </a:r>
            <a:r>
              <a:rPr lang="en-US" sz="2400">
                <a:solidFill>
                  <a:srgbClr val="0E2A47"/>
                </a:solidFill>
                <a:latin typeface="Overpass"/>
                <a:ea typeface="Overpass"/>
                <a:cs typeface="Overpass"/>
                <a:sym typeface="Overpass"/>
              </a:rPr>
              <a:t> including vital signs, laboratory results, admission diagnoses, Glasgow Coma Scale scores, chronic comorbidities, and demographic variables</a:t>
            </a:r>
          </a:p>
          <a:p>
            <a:pPr algn="l" marL="518160" indent="-259080" lvl="1">
              <a:lnSpc>
                <a:spcPts val="3624"/>
              </a:lnSpc>
              <a:buFont typeface="Arial"/>
              <a:buChar char="•"/>
            </a:pPr>
            <a:r>
              <a:rPr lang="en-US" sz="2400">
                <a:solidFill>
                  <a:srgbClr val="0E2A47"/>
                </a:solidFill>
                <a:latin typeface="Overpass"/>
                <a:ea typeface="Overpass"/>
                <a:cs typeface="Overpass"/>
                <a:sym typeface="Overpass"/>
              </a:rPr>
              <a:t>Focused on </a:t>
            </a:r>
            <a:r>
              <a:rPr lang="en-US" b="true" sz="2400">
                <a:solidFill>
                  <a:srgbClr val="0E2A47"/>
                </a:solidFill>
                <a:latin typeface="Overpass Ultra-Bold"/>
                <a:ea typeface="Overpass Ultra-Bold"/>
                <a:cs typeface="Overpass Ultra-Bold"/>
                <a:sym typeface="Overpass Ultra-Bold"/>
              </a:rPr>
              <a:t>data gathered within the first 24 hours of ICU admission </a:t>
            </a:r>
            <a:r>
              <a:rPr lang="en-US" sz="2400">
                <a:solidFill>
                  <a:srgbClr val="0E2A47"/>
                </a:solidFill>
                <a:latin typeface="Overpass"/>
                <a:ea typeface="Overpass"/>
                <a:cs typeface="Overpass"/>
                <a:sym typeface="Overpass"/>
              </a:rPr>
              <a:t>to capture early indicators of illness severity</a:t>
            </a:r>
          </a:p>
          <a:p>
            <a:pPr algn="l">
              <a:lnSpc>
                <a:spcPts val="3624"/>
              </a:lnSpc>
            </a:pPr>
          </a:p>
        </p:txBody>
      </p:sp>
      <p:sp>
        <p:nvSpPr>
          <p:cNvPr name="TextBox 8" id="8"/>
          <p:cNvSpPr txBox="true"/>
          <p:nvPr/>
        </p:nvSpPr>
        <p:spPr>
          <a:xfrm rot="0">
            <a:off x="3480775" y="3355117"/>
            <a:ext cx="13275750" cy="2541270"/>
          </a:xfrm>
          <a:prstGeom prst="rect">
            <a:avLst/>
          </a:prstGeom>
        </p:spPr>
        <p:txBody>
          <a:bodyPr anchor="t" rtlCol="false" tIns="0" lIns="0" bIns="0" rIns="0">
            <a:spAutoFit/>
          </a:bodyPr>
          <a:lstStyle/>
          <a:p>
            <a:pPr algn="l" marL="518160" indent="-259080" lvl="1">
              <a:lnSpc>
                <a:spcPts val="3359"/>
              </a:lnSpc>
              <a:buFont typeface="Arial"/>
              <a:buChar char="•"/>
            </a:pPr>
            <a:r>
              <a:rPr lang="en-US" b="true" sz="2400" spc="2">
                <a:solidFill>
                  <a:srgbClr val="0E2A47"/>
                </a:solidFill>
                <a:latin typeface="Overpass Ultra-Bold"/>
                <a:ea typeface="Overpass Ultra-Bold"/>
                <a:cs typeface="Overpass Ultra-Bold"/>
                <a:sym typeface="Overpass Ultra-Bold"/>
              </a:rPr>
              <a:t>Data comes from the</a:t>
            </a:r>
            <a:r>
              <a:rPr lang="en-US" b="true" sz="2400" spc="2">
                <a:solidFill>
                  <a:srgbClr val="0E2A47"/>
                </a:solidFill>
                <a:latin typeface="Overpass Ultra-Bold"/>
                <a:ea typeface="Overpass Ultra-Bold"/>
                <a:cs typeface="Overpass Ultra-Bold"/>
                <a:sym typeface="Overpass Ultra-Bold"/>
              </a:rPr>
              <a:t> GOSSIS Consortium members</a:t>
            </a:r>
            <a:r>
              <a:rPr lang="en-US" sz="2400" spc="2">
                <a:solidFill>
                  <a:srgbClr val="0E2A47"/>
                </a:solidFill>
                <a:latin typeface="Overpass"/>
                <a:ea typeface="Overpass"/>
                <a:cs typeface="Overpass"/>
                <a:sym typeface="Overpass"/>
              </a:rPr>
              <a:t> from Argentina, Australia, New Zealand, Bangladesh, India, Nepal, Sri Lanka, Brazil, and the United States</a:t>
            </a:r>
          </a:p>
          <a:p>
            <a:pPr algn="l" marL="518160" indent="-259080" lvl="1">
              <a:lnSpc>
                <a:spcPts val="3359"/>
              </a:lnSpc>
              <a:buFont typeface="Arial"/>
              <a:buChar char="•"/>
            </a:pPr>
            <a:r>
              <a:rPr lang="en-US" sz="2400" spc="2">
                <a:solidFill>
                  <a:srgbClr val="0E2A47"/>
                </a:solidFill>
                <a:latin typeface="Overpass"/>
                <a:ea typeface="Overpass"/>
                <a:cs typeface="Overpass"/>
                <a:sym typeface="Overpass"/>
              </a:rPr>
              <a:t>Pooled critical care data from over </a:t>
            </a:r>
            <a:r>
              <a:rPr lang="en-US" b="true" sz="2400" spc="2">
                <a:solidFill>
                  <a:srgbClr val="0E2A47"/>
                </a:solidFill>
                <a:latin typeface="Overpass Ultra-Bold"/>
                <a:ea typeface="Overpass Ultra-Bold"/>
                <a:cs typeface="Overpass Ultra-Bold"/>
                <a:sym typeface="Overpass Ultra-Bold"/>
              </a:rPr>
              <a:t>385 hospitals, encompassing 380,280 patients</a:t>
            </a:r>
            <a:r>
              <a:rPr lang="en-US" sz="2400" spc="2">
                <a:solidFill>
                  <a:srgbClr val="0E2A47"/>
                </a:solidFill>
                <a:latin typeface="Overpass"/>
                <a:ea typeface="Overpass"/>
                <a:cs typeface="Overpass"/>
                <a:sym typeface="Overpass"/>
              </a:rPr>
              <a:t> across multiple countries</a:t>
            </a:r>
          </a:p>
          <a:p>
            <a:pPr algn="l" marL="518160" indent="-259080" lvl="1">
              <a:lnSpc>
                <a:spcPts val="3359"/>
              </a:lnSpc>
              <a:buFont typeface="Arial"/>
              <a:buChar char="•"/>
            </a:pPr>
            <a:r>
              <a:rPr lang="en-US" sz="2400" spc="2">
                <a:solidFill>
                  <a:srgbClr val="0E2A47"/>
                </a:solidFill>
                <a:latin typeface="Overpass"/>
                <a:ea typeface="Overpass"/>
                <a:cs typeface="Overpass"/>
                <a:sym typeface="Overpass"/>
              </a:rPr>
              <a:t>A subset of patient data made its way to Kaggle - </a:t>
            </a:r>
            <a:r>
              <a:rPr lang="en-US" b="true" sz="2400" spc="2">
                <a:solidFill>
                  <a:srgbClr val="0E2A47"/>
                </a:solidFill>
                <a:latin typeface="Overpass Ultra-Bold"/>
                <a:ea typeface="Overpass Ultra-Bold"/>
                <a:cs typeface="Overpass Ultra-Bold"/>
                <a:sym typeface="Overpass Ultra-Bold"/>
              </a:rPr>
              <a:t>91,713 rows</a:t>
            </a:r>
          </a:p>
          <a:p>
            <a:pPr algn="l">
              <a:lnSpc>
                <a:spcPts val="2879"/>
              </a:lnSpc>
            </a:pPr>
          </a:p>
        </p:txBody>
      </p:sp>
      <p:sp>
        <p:nvSpPr>
          <p:cNvPr name="TextBox 9" id="9"/>
          <p:cNvSpPr txBox="true"/>
          <p:nvPr/>
        </p:nvSpPr>
        <p:spPr>
          <a:xfrm rot="0">
            <a:off x="3480775" y="2734461"/>
            <a:ext cx="13275750" cy="571500"/>
          </a:xfrm>
          <a:prstGeom prst="rect">
            <a:avLst/>
          </a:prstGeom>
        </p:spPr>
        <p:txBody>
          <a:bodyPr anchor="t" rtlCol="false" tIns="0" lIns="0" bIns="0" rIns="0">
            <a:spAutoFit/>
          </a:bodyPr>
          <a:lstStyle/>
          <a:p>
            <a:pPr algn="l">
              <a:lnSpc>
                <a:spcPts val="4320"/>
              </a:lnSpc>
            </a:pPr>
            <a:r>
              <a:rPr lang="en-US" sz="3600">
                <a:solidFill>
                  <a:srgbClr val="E2583E"/>
                </a:solidFill>
                <a:latin typeface="Arimo"/>
                <a:ea typeface="Arimo"/>
                <a:cs typeface="Arimo"/>
                <a:sym typeface="Arimo"/>
              </a:rPr>
              <a:t>Where does our data come from?</a:t>
            </a:r>
          </a:p>
        </p:txBody>
      </p:sp>
      <p:sp>
        <p:nvSpPr>
          <p:cNvPr name="TextBox 10" id="10"/>
          <p:cNvSpPr txBox="true"/>
          <p:nvPr/>
        </p:nvSpPr>
        <p:spPr>
          <a:xfrm rot="0">
            <a:off x="3480825" y="6067837"/>
            <a:ext cx="13275750" cy="571500"/>
          </a:xfrm>
          <a:prstGeom prst="rect">
            <a:avLst/>
          </a:prstGeom>
        </p:spPr>
        <p:txBody>
          <a:bodyPr anchor="t" rtlCol="false" tIns="0" lIns="0" bIns="0" rIns="0">
            <a:spAutoFit/>
          </a:bodyPr>
          <a:lstStyle/>
          <a:p>
            <a:pPr algn="l">
              <a:lnSpc>
                <a:spcPts val="4320"/>
              </a:lnSpc>
            </a:pPr>
            <a:r>
              <a:rPr lang="en-US" sz="3600">
                <a:solidFill>
                  <a:srgbClr val="E2583E"/>
                </a:solidFill>
                <a:latin typeface="Arimo"/>
                <a:ea typeface="Arimo"/>
                <a:cs typeface="Arimo"/>
                <a:sym typeface="Arimo"/>
              </a:rPr>
              <a:t>What type of data was collected?</a:t>
            </a:r>
          </a:p>
        </p:txBody>
      </p:sp>
      <p:sp>
        <p:nvSpPr>
          <p:cNvPr name="Freeform 11" id="11"/>
          <p:cNvSpPr/>
          <p:nvPr/>
        </p:nvSpPr>
        <p:spPr>
          <a:xfrm flipH="false" flipV="false" rot="0">
            <a:off x="1028700" y="2446420"/>
            <a:ext cx="2156981" cy="2283404"/>
          </a:xfrm>
          <a:custGeom>
            <a:avLst/>
            <a:gdLst/>
            <a:ahLst/>
            <a:cxnLst/>
            <a:rect r="r" b="b" t="t" l="l"/>
            <a:pathLst>
              <a:path h="2283404" w="2156981">
                <a:moveTo>
                  <a:pt x="0" y="0"/>
                </a:moveTo>
                <a:lnTo>
                  <a:pt x="2156981" y="0"/>
                </a:lnTo>
                <a:lnTo>
                  <a:pt x="2156981" y="2283404"/>
                </a:lnTo>
                <a:lnTo>
                  <a:pt x="0" y="22834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327786" y="6345529"/>
            <a:ext cx="1572711" cy="2163252"/>
          </a:xfrm>
          <a:custGeom>
            <a:avLst/>
            <a:gdLst/>
            <a:ahLst/>
            <a:cxnLst/>
            <a:rect r="r" b="b" t="t" l="l"/>
            <a:pathLst>
              <a:path h="2163252" w="1572711">
                <a:moveTo>
                  <a:pt x="0" y="0"/>
                </a:moveTo>
                <a:lnTo>
                  <a:pt x="1572711" y="0"/>
                </a:lnTo>
                <a:lnTo>
                  <a:pt x="1572711" y="2163251"/>
                </a:lnTo>
                <a:lnTo>
                  <a:pt x="0" y="21632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6861572" y="8745526"/>
            <a:ext cx="1454234" cy="1541472"/>
          </a:xfrm>
          <a:custGeom>
            <a:avLst/>
            <a:gdLst/>
            <a:ahLst/>
            <a:cxnLst/>
            <a:rect r="r" b="b" t="t" l="l"/>
            <a:pathLst>
              <a:path h="1541472" w="1454234">
                <a:moveTo>
                  <a:pt x="0" y="0"/>
                </a:moveTo>
                <a:lnTo>
                  <a:pt x="1454234" y="0"/>
                </a:lnTo>
                <a:lnTo>
                  <a:pt x="1454234" y="1541472"/>
                </a:lnTo>
                <a:lnTo>
                  <a:pt x="0" y="15414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3F4FA"/>
        </a:solidFill>
      </p:bgPr>
    </p:bg>
    <p:spTree>
      <p:nvGrpSpPr>
        <p:cNvPr id="1" name=""/>
        <p:cNvGrpSpPr/>
        <p:nvPr/>
      </p:nvGrpSpPr>
      <p:grpSpPr>
        <a:xfrm>
          <a:off x="0" y="0"/>
          <a:ext cx="0" cy="0"/>
          <a:chOff x="0" y="0"/>
          <a:chExt cx="0" cy="0"/>
        </a:xfrm>
      </p:grpSpPr>
      <p:sp>
        <p:nvSpPr>
          <p:cNvPr name="Freeform 2" id="2"/>
          <p:cNvSpPr/>
          <p:nvPr/>
        </p:nvSpPr>
        <p:spPr>
          <a:xfrm flipH="false" flipV="false" rot="0">
            <a:off x="-5343194" y="-2978400"/>
            <a:ext cx="24020730" cy="21817252"/>
          </a:xfrm>
          <a:custGeom>
            <a:avLst/>
            <a:gdLst/>
            <a:ahLst/>
            <a:cxnLst/>
            <a:rect r="r" b="b" t="t" l="l"/>
            <a:pathLst>
              <a:path h="21817252" w="24020730">
                <a:moveTo>
                  <a:pt x="0" y="0"/>
                </a:moveTo>
                <a:lnTo>
                  <a:pt x="24020730" y="0"/>
                </a:lnTo>
                <a:lnTo>
                  <a:pt x="24020730" y="21817252"/>
                </a:lnTo>
                <a:lnTo>
                  <a:pt x="0" y="21817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5744" y="128704"/>
            <a:ext cx="14118158" cy="10158296"/>
          </a:xfrm>
          <a:custGeom>
            <a:avLst/>
            <a:gdLst/>
            <a:ahLst/>
            <a:cxnLst/>
            <a:rect r="r" b="b" t="t" l="l"/>
            <a:pathLst>
              <a:path h="10158296" w="14118158">
                <a:moveTo>
                  <a:pt x="0" y="0"/>
                </a:moveTo>
                <a:lnTo>
                  <a:pt x="14118158" y="0"/>
                </a:lnTo>
                <a:lnTo>
                  <a:pt x="14118158" y="10158296"/>
                </a:lnTo>
                <a:lnTo>
                  <a:pt x="0" y="101582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2156735" y="2080672"/>
            <a:ext cx="13974531" cy="7039670"/>
          </a:xfrm>
          <a:custGeom>
            <a:avLst/>
            <a:gdLst/>
            <a:ahLst/>
            <a:cxnLst/>
            <a:rect r="r" b="b" t="t" l="l"/>
            <a:pathLst>
              <a:path h="7039670" w="13974531">
                <a:moveTo>
                  <a:pt x="0" y="0"/>
                </a:moveTo>
                <a:lnTo>
                  <a:pt x="13974530" y="0"/>
                </a:lnTo>
                <a:lnTo>
                  <a:pt x="13974530" y="7039670"/>
                </a:lnTo>
                <a:lnTo>
                  <a:pt x="0" y="7039670"/>
                </a:lnTo>
                <a:lnTo>
                  <a:pt x="0" y="0"/>
                </a:lnTo>
                <a:close/>
              </a:path>
            </a:pathLst>
          </a:custGeom>
          <a:blipFill>
            <a:blip r:embed="rId7"/>
            <a:stretch>
              <a:fillRect l="0" t="0" r="0" b="0"/>
            </a:stretch>
          </a:blipFill>
          <a:ln w="38100" cap="rnd">
            <a:solidFill>
              <a:srgbClr val="00648F"/>
            </a:solidFill>
            <a:prstDash val="solid"/>
            <a:round/>
          </a:ln>
        </p:spPr>
      </p:sp>
      <p:sp>
        <p:nvSpPr>
          <p:cNvPr name="Freeform 5" id="5"/>
          <p:cNvSpPr/>
          <p:nvPr/>
        </p:nvSpPr>
        <p:spPr>
          <a:xfrm flipH="false" flipV="false" rot="0">
            <a:off x="14956784" y="7644425"/>
            <a:ext cx="2348963" cy="2348963"/>
          </a:xfrm>
          <a:custGeom>
            <a:avLst/>
            <a:gdLst/>
            <a:ahLst/>
            <a:cxnLst/>
            <a:rect r="r" b="b" t="t" l="l"/>
            <a:pathLst>
              <a:path h="2348963" w="2348963">
                <a:moveTo>
                  <a:pt x="0" y="0"/>
                </a:moveTo>
                <a:lnTo>
                  <a:pt x="2348963" y="0"/>
                </a:lnTo>
                <a:lnTo>
                  <a:pt x="2348963" y="2348962"/>
                </a:lnTo>
                <a:lnTo>
                  <a:pt x="0" y="2348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531425" y="952900"/>
            <a:ext cx="15225150" cy="942975"/>
          </a:xfrm>
          <a:prstGeom prst="rect">
            <a:avLst/>
          </a:prstGeom>
        </p:spPr>
        <p:txBody>
          <a:bodyPr anchor="t" rtlCol="false" tIns="0" lIns="0" bIns="0" rIns="0">
            <a:spAutoFit/>
          </a:bodyPr>
          <a:lstStyle/>
          <a:p>
            <a:pPr algn="ctr">
              <a:lnSpc>
                <a:spcPts val="7200"/>
              </a:lnSpc>
            </a:pPr>
            <a:r>
              <a:rPr lang="en-US" b="true" sz="6000">
                <a:solidFill>
                  <a:srgbClr val="041834"/>
                </a:solidFill>
                <a:latin typeface="Arimo Bold"/>
                <a:ea typeface="Arimo Bold"/>
                <a:cs typeface="Arimo Bold"/>
                <a:sym typeface="Arimo Bold"/>
              </a:rPr>
              <a:t>Countries in 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DAGXgL4tkmI</dc:identifier>
  <dcterms:modified xsi:type="dcterms:W3CDTF">2011-08-01T06:04:30Z</dcterms:modified>
  <cp:revision>1</cp:revision>
  <dc:title>AML Final Project Presentation</dc:title>
</cp:coreProperties>
</file>